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13716000" cx="24384000"/>
  <p:notesSz cx="6858000" cy="9144000"/>
  <p:embeddedFontLst>
    <p:embeddedFont>
      <p:font typeface="Helvetica Neue"/>
      <p:regular r:id="rId34"/>
      <p:bold r:id="rId35"/>
      <p:italic r:id="rId36"/>
      <p:boldItalic r:id="rId37"/>
    </p:embeddedFont>
    <p:embeddedFont>
      <p:font typeface="Helvetica Neue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42" roundtripDataSignature="AMtx7mh2rlak6AOqlqeYO6ioPNYZ/+QW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3.xml"/><Relationship Id="rId42" Type="http://customschemas.google.com/relationships/presentationmetadata" Target="metadata"/><Relationship Id="rId41" Type="http://schemas.openxmlformats.org/officeDocument/2006/relationships/font" Target="fonts/HelveticaNeueLight-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HelveticaNeue-bold.fntdata"/><Relationship Id="rId12" Type="http://schemas.openxmlformats.org/officeDocument/2006/relationships/slide" Target="slides/slide5.xml"/><Relationship Id="rId34" Type="http://schemas.openxmlformats.org/officeDocument/2006/relationships/font" Target="fonts/HelveticaNeue-regular.fntdata"/><Relationship Id="rId15" Type="http://schemas.openxmlformats.org/officeDocument/2006/relationships/slide" Target="slides/slide8.xml"/><Relationship Id="rId37" Type="http://schemas.openxmlformats.org/officeDocument/2006/relationships/font" Target="fonts/HelveticaNeue-boldItalic.fntdata"/><Relationship Id="rId14" Type="http://schemas.openxmlformats.org/officeDocument/2006/relationships/slide" Target="slides/slide7.xml"/><Relationship Id="rId36" Type="http://schemas.openxmlformats.org/officeDocument/2006/relationships/font" Target="fonts/HelveticaNeue-italic.fntdata"/><Relationship Id="rId17" Type="http://schemas.openxmlformats.org/officeDocument/2006/relationships/slide" Target="slides/slide10.xml"/><Relationship Id="rId39" Type="http://schemas.openxmlformats.org/officeDocument/2006/relationships/font" Target="fonts/HelveticaNeueLight-bold.fntdata"/><Relationship Id="rId16" Type="http://schemas.openxmlformats.org/officeDocument/2006/relationships/slide" Target="slides/slide9.xml"/><Relationship Id="rId38" Type="http://schemas.openxmlformats.org/officeDocument/2006/relationships/font" Target="fonts/HelveticaNeueLight-regular.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880">
          <p15:clr>
            <a:srgbClr val="F26B43"/>
          </p15:clr>
        </p15:guide>
        <p15:guide id="2" pos="2160">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8" name="Google Shape;168;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Το μοντέλο PERMA που προτάθηκε από τον Seligman αναφέρει 5 παράγοντες, οι οποίοι ο καθένας ξεχωριστά συνεισφέρει στην ανθρώπινη ευζωία αλλά όλοι σε συνδυασμό μπορούν να συμβάλουν σε υψηλά επίπεδα ευ ζην</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Τα θετικά συναισθήματα είναι ένα από τα πολλά συστατικά που συνθέτουν την ευζωία και, την ανθεκτικότητα.</a:t>
            </a:r>
            <a:endParaRPr/>
          </a:p>
          <a:p>
            <a:pPr indent="0" lvl="0" marL="0" rtl="0" algn="l">
              <a:lnSpc>
                <a:spcPct val="117999"/>
              </a:lnSpc>
              <a:spcBef>
                <a:spcPts val="0"/>
              </a:spcBef>
              <a:spcAft>
                <a:spcPts val="0"/>
              </a:spcAft>
              <a:buNone/>
            </a:pPr>
            <a:r>
              <a:rPr lang="el-GR"/>
              <a:t>Τα συναισθήματα είναι μεταδοτικά και γνωρίζουμε ότι οι θετικές συναισθηματικές καταστάσεις ευνοούν την οικοδόμηση ισχυρών σχέσεων.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5" name="Google Shape;205;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Το 2</a:t>
            </a:r>
            <a:r>
              <a:rPr baseline="30000" lang="el-GR"/>
              <a:t>ο</a:t>
            </a:r>
            <a:r>
              <a:rPr lang="el-GR"/>
              <a:t> στοιχείο που συμβάλλει στην ευζωία είναι Η επίτευξη της κατάστασης ροής ή πλήρους δέσμευσης που ενεργοποιείται όταν οι άνθρωποι ασχολούνται με δραστηριότητες που αγαπούν και στις οποίες είναι καλοί</a:t>
            </a:r>
            <a:endParaRPr/>
          </a:p>
          <a:p>
            <a:pPr indent="0" lvl="0" marL="0" rtl="0" algn="l">
              <a:lnSpc>
                <a:spcPct val="117999"/>
              </a:lnSpc>
              <a:spcBef>
                <a:spcPts val="0"/>
              </a:spcBef>
              <a:spcAft>
                <a:spcPts val="0"/>
              </a:spcAft>
              <a:buNone/>
            </a:pPr>
            <a:r>
              <a:rPr lang="el-GR"/>
              <a:t>είναι σημαντικό να παρέχουμε ευκαιρίες στα παιδιά να συμμετέχουν σε δραστηριότητες που τους προσφέρουν εμπειρίες δέσμευσης ή ροής (εντοπίζοντας τα δυνατά τους στοιχεία)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Η ευτυχία και η ψυχολογική υγεία είναι άρρηκτα συνδεδεμένες με τις στενές, ουσιαστικές και οικείες σχέσεις. </a:t>
            </a:r>
            <a:endParaRPr/>
          </a:p>
          <a:p>
            <a:pPr indent="0" lvl="0" marL="0" rtl="0" algn="l">
              <a:lnSpc>
                <a:spcPct val="117999"/>
              </a:lnSpc>
              <a:spcBef>
                <a:spcPts val="0"/>
              </a:spcBef>
              <a:spcAft>
                <a:spcPts val="0"/>
              </a:spcAft>
              <a:buNone/>
            </a:pPr>
            <a:r>
              <a:rPr lang="el-GR"/>
              <a:t>Η ικανότητα των παιδιών να δημιουργούν θετικές σχέσεις επιτρέπει την ανάπτυξη μιας ασφαλούς βάσης για τη συναισθηματική ανάπτυξη και προωθεί την απόκτηση κοινωνικών</a:t>
            </a:r>
            <a:endParaRPr/>
          </a:p>
          <a:p>
            <a:pPr indent="0" lvl="0" marL="0" rtl="0" algn="l">
              <a:lnSpc>
                <a:spcPct val="117999"/>
              </a:lnSpc>
              <a:spcBef>
                <a:spcPts val="0"/>
              </a:spcBef>
              <a:spcAft>
                <a:spcPts val="0"/>
              </a:spcAft>
              <a:buNone/>
            </a:pPr>
            <a:r>
              <a:rPr lang="el-GR"/>
              <a:t>δεξιοτήτων, την αυτοπεποίθηση και την αυτοεκτίμηση.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1" name="Google Shape;22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Τι μπορούμε να κάνουμε για ανάπτυξη θετικών σχέσεων? </a:t>
            </a:r>
            <a:endParaRPr/>
          </a:p>
          <a:p>
            <a:pPr indent="0" lvl="0" marL="0" rtl="0" algn="l">
              <a:lnSpc>
                <a:spcPct val="117999"/>
              </a:lnSpc>
              <a:spcBef>
                <a:spcPts val="0"/>
              </a:spcBef>
              <a:spcAft>
                <a:spcPts val="0"/>
              </a:spcAft>
              <a:buNone/>
            </a:pPr>
            <a:r>
              <a:rPr lang="el-GR"/>
              <a:t>- Με πράξεις καλοσύνης, με την καλλιέργεια τησ ευγνωμοσύνης, της συνεργασίας, της συναισθηματικής νοημοσύνης και άλλων κοινωνικών δεξιοτήτων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Θα πρέπει επίσης να διδάξουμε στα παιδιά ότι Η αληθινή ευτυχία προέρχεται από τη δημιουργία και το νόημα της ζωής και όχι από το κυνήγι της ευχαρίστησης και του υλικού πλούτου.</a:t>
            </a:r>
            <a:endParaRPr/>
          </a:p>
          <a:p>
            <a:pPr indent="0" lvl="0" marL="0" rtl="0" algn="l">
              <a:lnSpc>
                <a:spcPct val="117999"/>
              </a:lnSpc>
              <a:spcBef>
                <a:spcPts val="0"/>
              </a:spcBef>
              <a:spcAft>
                <a:spcPts val="0"/>
              </a:spcAft>
              <a:buNone/>
            </a:pPr>
            <a:r>
              <a:rPr lang="el-GR"/>
              <a:t>Το να παίρνουμε τα παιδιά μαζί μας για να βοηθήσουν στη διανομή δώρων ή δεμάτων με τρόφιμα στο τοπικό καταφύγιο, το να προσφέρουν βοήθεια</a:t>
            </a:r>
            <a:endParaRPr/>
          </a:p>
          <a:p>
            <a:pPr indent="0" lvl="0" marL="0" rtl="0" algn="l">
              <a:lnSpc>
                <a:spcPct val="117999"/>
              </a:lnSpc>
              <a:spcBef>
                <a:spcPts val="0"/>
              </a:spcBef>
              <a:spcAft>
                <a:spcPts val="0"/>
              </a:spcAft>
              <a:buNone/>
            </a:pPr>
            <a:r>
              <a:rPr lang="el-GR"/>
              <a:t>ή το να βοηθούν εθελοντικά στον καθαρισμό του πάρκου είναι μερικά παραδείγματα συμμετοχής σε δραστηριότητες </a:t>
            </a:r>
            <a:endParaRPr/>
          </a:p>
          <a:p>
            <a:pPr indent="0" lvl="0" marL="0" rtl="0" algn="l">
              <a:lnSpc>
                <a:spcPct val="117999"/>
              </a:lnSpc>
              <a:spcBef>
                <a:spcPts val="0"/>
              </a:spcBef>
              <a:spcAft>
                <a:spcPts val="0"/>
              </a:spcAft>
              <a:buNone/>
            </a:pPr>
            <a:r>
              <a:rPr lang="el-GR"/>
              <a:t>Προς όφελος της Κοινωνίας. Αυτές φέρνουν ικανοποίηση και νόημα που ενισχύουν την ευζωία.</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Το να έχουμε σαφείς στόχους στη ζωή μας, ακόμη και μικρούς, είναι σημαντικό για την ευζωία και την ανθεκτικότητα. </a:t>
            </a:r>
            <a:endParaRPr/>
          </a:p>
          <a:p>
            <a:pPr indent="0" lvl="0" marL="0" rtl="0" algn="l">
              <a:lnSpc>
                <a:spcPct val="117999"/>
              </a:lnSpc>
              <a:spcBef>
                <a:spcPts val="0"/>
              </a:spcBef>
              <a:spcAft>
                <a:spcPts val="0"/>
              </a:spcAft>
              <a:buNone/>
            </a:pPr>
            <a:r>
              <a:rPr lang="el-GR"/>
              <a:t>Το αίσθημα επίτευξης βοηθά στην οικοδόμηση της αυτοεκτίμησης και παρέχει μια αίσθηση ολοκλήρωσης.  Ενισχύει επίσης την αυτοπεποίθηση. Αυτή η αυτοπεποίθηση βοηθά στην ανάπτυξη ανθεκτικότητας απέναντι στις προκλήσεις.</a:t>
            </a:r>
            <a:endParaRPr/>
          </a:p>
          <a:p>
            <a:pPr indent="0" lvl="0" marL="0" rtl="0" algn="l">
              <a:lnSpc>
                <a:spcPct val="117999"/>
              </a:lnSpc>
              <a:spcBef>
                <a:spcPts val="0"/>
              </a:spcBef>
              <a:spcAft>
                <a:spcPts val="0"/>
              </a:spcAft>
              <a:buNone/>
            </a:pPr>
            <a:r>
              <a:rPr lang="el-GR"/>
              <a:t>Η ίδια η προσπάθεια που καταβάλλει κανείς για την επίτευξη ενός συγκεκριμένου στόχου κρύβει από μόνη της ικανοποίηση.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Γιατί φαίνεται ότι ακόμα και παιδιά μικρής ηλικίας παρουσιάζουν αυξημένο άγχος και % κατάθλιψης, σχολική επιθετικότητα, εκφοβισμό αλλά επίσης παρατηρείται και έντονη εξουθένωση των νηπιαγωγών</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Όπως μας ανέφεραν και οι ίδιοι χρειάζονται να έχουν ως βάση πιο δομημένα προγράμματα και τεκμηριωμένο εκπαιδευτικό υλικό προκειμένου να διδάξουν στα παιδιά κοινωνικο συναισθηματικές δεξιότητες</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Το έργο RESILIENT PRESCHOOLS </a:t>
            </a:r>
            <a:r>
              <a:rPr lang="el-GR" sz="2400">
                <a:latin typeface="Arial"/>
                <a:ea typeface="Arial"/>
                <a:cs typeface="Arial"/>
                <a:sym typeface="Arial"/>
              </a:rPr>
              <a:t>υποστηρίζει την άποψη ότι </a:t>
            </a:r>
            <a:r>
              <a:rPr b="1" lang="el-GR" sz="2400">
                <a:solidFill>
                  <a:srgbClr val="00B050"/>
                </a:solidFill>
                <a:latin typeface="Arial"/>
                <a:ea typeface="Arial"/>
                <a:cs typeface="Arial"/>
                <a:sym typeface="Arial"/>
              </a:rPr>
              <a:t>όσο νωρίτερα </a:t>
            </a:r>
            <a:r>
              <a:rPr lang="el-GR" sz="2400">
                <a:latin typeface="Arial"/>
                <a:ea typeface="Arial"/>
                <a:cs typeface="Arial"/>
                <a:sym typeface="Arial"/>
              </a:rPr>
              <a:t>εκπαιδεύονται τα μικρά παιδιά στο πώς να καλλιεργούν την ψυχολογική τους ανθεκτικότητα και να αποκτούν σχετικές δεξιότητες, στρατηγικές και ικανότητες, </a:t>
            </a:r>
            <a:r>
              <a:rPr b="1" lang="el-GR" sz="2400">
                <a:solidFill>
                  <a:srgbClr val="00B050"/>
                </a:solidFill>
                <a:latin typeface="Arial"/>
                <a:ea typeface="Arial"/>
                <a:cs typeface="Arial"/>
                <a:sym typeface="Arial"/>
              </a:rPr>
              <a:t>τόσο μεγαλύτερα θα είναι τα αποτελέσματα</a:t>
            </a:r>
            <a:r>
              <a:rPr lang="el-GR" sz="2400">
                <a:solidFill>
                  <a:srgbClr val="00B050"/>
                </a:solidFill>
                <a:latin typeface="Arial"/>
                <a:ea typeface="Arial"/>
                <a:cs typeface="Arial"/>
                <a:sym typeface="Arial"/>
              </a:rPr>
              <a:t> </a:t>
            </a:r>
            <a:r>
              <a:rPr lang="el-GR" sz="2400">
                <a:latin typeface="Arial"/>
                <a:ea typeface="Arial"/>
                <a:cs typeface="Arial"/>
                <a:sym typeface="Arial"/>
              </a:rPr>
              <a:t>μακροπρόθεσμα.</a:t>
            </a:r>
            <a:endParaRPr/>
          </a:p>
          <a:p>
            <a:pPr indent="0" lvl="0" marL="0" rtl="0" algn="l">
              <a:lnSpc>
                <a:spcPct val="117999"/>
              </a:lnSpc>
              <a:spcBef>
                <a:spcPts val="0"/>
              </a:spcBef>
              <a:spcAft>
                <a:spcPts val="0"/>
              </a:spcAft>
              <a:buNone/>
            </a:pPr>
            <a:r>
              <a:rPr lang="el-GR" sz="2400">
                <a:latin typeface="Arial"/>
                <a:ea typeface="Arial"/>
                <a:cs typeface="Arial"/>
                <a:sym typeface="Arial"/>
              </a:rPr>
              <a:t>ΑΡΑ ΕΊΝΑΙ ΠΟΛΎ ΣΗΜΑΝΤΙΚΗ ΚΑΙ Η ΠΡΟΛΗΨΗ</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Γεια σας κι από μένα κι ευχαριστούμε πολύ για την μαζική προσέλευση σας σήμερα, η οποία αποδεικνύει το πόσο θεωρείτε σημαντική την επαγγελματική μάθηση. </a:t>
            </a:r>
            <a:endParaRPr/>
          </a:p>
          <a:p>
            <a:pPr indent="0" lvl="0" marL="0" rtl="0" algn="l">
              <a:lnSpc>
                <a:spcPct val="117999"/>
              </a:lnSpc>
              <a:spcBef>
                <a:spcPts val="0"/>
              </a:spcBef>
              <a:spcAft>
                <a:spcPts val="0"/>
              </a:spcAft>
              <a:buNone/>
            </a:pPr>
            <a:r>
              <a:rPr lang="el-GR"/>
              <a:t>Θα μοιραστώ μαζί σας μερικές από τις δράσεις μας για καλλιέργεια ψυχικής ανθεκτικότητας και ευζωίας σε παιδιά και πιο συγκεκριμένα , ένα έργο που ολοκληρώνεται σήμερα το Resilient Preschools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0" name="Google Shape;270;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Στόχος του έργου ήταν η δημιουργία υλικού για εφαρμογή των αρχών της θετικής ψυχολογίας σε παιδιά νηπιαγωγείου</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Συντονιστής του έργου είναι το ΠΙΚ, από την Κύπρο επίσης συμμετέχει το Ινστιτούτο ανάπτυξης, ο οργανισμός Motion DIGITAL από την Τσεχία, το Διεθνές Π Ελλάδος το Πανεπιστήμιο του Πιτέστι στη Ρουμανία και ο Δήμος της Λουσάδα</a:t>
            </a:r>
            <a:endParaRPr/>
          </a:p>
          <a:p>
            <a:pPr indent="0" lvl="0" marL="0" rtl="0" algn="l">
              <a:lnSpc>
                <a:spcPct val="117999"/>
              </a:lnSpc>
              <a:spcBef>
                <a:spcPts val="0"/>
              </a:spcBef>
              <a:spcAft>
                <a:spcPts val="0"/>
              </a:spcAft>
              <a:buNone/>
            </a:pPr>
            <a:r>
              <a:rPr lang="el-GR"/>
              <a:t>Στην Πορτογαλία, οι οποίοι είναι κι εδώ σήμερα μαζί μας</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5" name="Google Shape;28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BASIZETAI ΣΤΟ ΜΟΝΤΕΛΟ PERMA και έχουν επιτευχθεί 3 αποτελέσματα</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2" name="Google Shape;292;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l-GR"/>
              <a:t>Συγκεκριμένα έχει δημιουργηθεί μία εργαλειοθήκη – ΟΔΗΓΟΣ που εξηγεί τι είναι η θετική ψυχολογία και η εκπαίδευση χαρακτήρα όπως και πρακτικούς τρόπους για να τα εφαρμόσουμε στα σχολεία</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 name="Google Shape;301;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Έχει δημιουργηθεί εκπαιδευτικό υλικό σε 5 θεματικές </a:t>
            </a:r>
            <a:endParaRPr/>
          </a:p>
          <a:p>
            <a:pPr indent="0" lvl="0" marL="0" rtl="0" algn="l">
              <a:lnSpc>
                <a:spcPct val="117999"/>
              </a:lnSpc>
              <a:spcBef>
                <a:spcPts val="0"/>
              </a:spcBef>
              <a:spcAft>
                <a:spcPts val="0"/>
              </a:spcAft>
              <a:buNone/>
            </a:pPr>
            <a:r>
              <a:rPr lang="el-GR"/>
              <a:t>Αν μπείτε στην πλατφόρμα του έργου εδώ που λέει δραστηριότητες θα βρείτε την περιγραφή τουλάχιστον 10 δραστηριοτήτων από κάθε ενότητα</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0" name="Google Shape;310;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ΚΙ ΕΔΏ  βλέπετε τον σύνδεσμο για την ιστοσελίδα αλλά και την πλατφόρμα elearning του έργου</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8" name="Google Shape;318;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υλικό με μικρές προσαρμογές και την δημιουργικότητα των εκπαιδευτικών μπορεί να προσαρμοστεί για μικρότερες ή και μεγαλύτερες ηλικίες. Για παιδιά δημοτικού έχουμε δημιουργήσει δραστηριότητες στο πλαίσιο του σχολείου της ευτυχίας, τις οποίες μπορείτε να βρείτε στην ιστοσελίδα μας. Και για την ενίσχυσή της ευζωίας των εκπαιδευτικών,  στο πλαίσιο του ProW έχουμε δημιουργήσει πλατφόρμα όπου μπορούν σε δικό τους χρόνο οι εκπαιδευτικοί να παρακολουθήσουν  την εκπαίδευση.</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Tο Ινστιτούτο μας εδώ και χρόνια άρχισε να υλοποιεί δράσεις ύστερα από μία διαπίστωση: ότι τα σχολεία μας δεν θα έπρεπε….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Font typeface="Helvetica Neue"/>
              <a:buNone/>
            </a:pPr>
            <a:r>
              <a:rPr lang="el-GR"/>
              <a:t>Αν και δινόταν μέχρι πρόσφατα έμφαση στο γνωστικό τομέα, στόχος των εκπαιδευτικών συστημάτων είναι πλέον η ολόπλευρη ανάπτυξη των παιδιών στο σχολείο που θα πρέπει να στηρίζεται σε 3 βασικούς τομείς:</a:t>
            </a:r>
            <a:endParaRPr/>
          </a:p>
          <a:p>
            <a:pPr indent="0" lvl="0" marL="0" rtl="0" algn="l">
              <a:lnSpc>
                <a:spcPct val="100000"/>
              </a:lnSpc>
              <a:spcBef>
                <a:spcPts val="0"/>
              </a:spcBef>
              <a:spcAft>
                <a:spcPts val="0"/>
              </a:spcAft>
              <a:buSzPts val="1400"/>
              <a:buFont typeface="Helvetica Neue"/>
              <a:buNone/>
            </a:pPr>
            <a:r>
              <a:rPr lang="el-GR"/>
              <a:t>Χαιρόμαστε που τον ίδιο στόχο έχει θέσει ως προτεραιότητα και το ΠΙΚ και από το 2016, συνεργαζόμαστε στενά</a:t>
            </a:r>
            <a:endParaRPr/>
          </a:p>
          <a:p>
            <a:pPr indent="0" lvl="0" marL="0" marR="0" rtl="0" algn="l">
              <a:lnSpc>
                <a:spcPct val="100000"/>
              </a:lnSpc>
              <a:spcBef>
                <a:spcPts val="0"/>
              </a:spcBef>
              <a:spcAft>
                <a:spcPts val="0"/>
              </a:spcAft>
              <a:buSzPts val="1400"/>
              <a:buFont typeface="Arial"/>
              <a:buNone/>
            </a:pPr>
            <a:r>
              <a:rPr lang="el-GR" sz="1800">
                <a:latin typeface="Arial"/>
                <a:ea typeface="Arial"/>
                <a:cs typeface="Arial"/>
                <a:sym typeface="Arial"/>
              </a:rPr>
              <a:t>Έχοντας εφαρμόσει προγράμματα Θετικής Εκπαίδευσης για όλες τις βαθμίδες της εκπαίδευσης αλλά και για την ευζωία των εκπαιδευτικών</a:t>
            </a:r>
            <a:endParaRPr sz="1800">
              <a:latin typeface="Calibri"/>
              <a:ea typeface="Calibri"/>
              <a:cs typeface="Calibri"/>
              <a:sym typeface="Calibri"/>
            </a:endParaRPr>
          </a:p>
          <a:p>
            <a:pPr indent="0" lvl="0" marL="0" rtl="0" algn="l">
              <a:lnSpc>
                <a:spcPct val="100000"/>
              </a:lnSpc>
              <a:spcBef>
                <a:spcPts val="0"/>
              </a:spcBef>
              <a:spcAft>
                <a:spcPts val="0"/>
              </a:spcAft>
              <a:buSzPts val="1400"/>
              <a:buFont typeface="Helvetica Neue"/>
              <a:buNone/>
            </a:pPr>
            <a:r>
              <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2200"/>
              <a:buFont typeface="Helvetica Neue"/>
              <a:buNone/>
            </a:pPr>
            <a:r>
              <a:rPr lang="el-GR"/>
              <a:t>Σε αυτό μας οδήγησε το γεγονός ότι εντοπίσαμε αρκετές προκλήσεις που αντιμετωπίζει η κοινωνία και τα σχολεία μας όπως….</a:t>
            </a:r>
            <a:endParaRPr/>
          </a:p>
          <a:p>
            <a:pPr indent="0" lvl="0" marL="0" marR="0" rtl="0" algn="l">
              <a:lnSpc>
                <a:spcPct val="117999"/>
              </a:lnSpc>
              <a:spcBef>
                <a:spcPts val="0"/>
              </a:spcBef>
              <a:spcAft>
                <a:spcPts val="0"/>
              </a:spcAft>
              <a:buSzPts val="2200"/>
              <a:buFont typeface="Helvetica Neue"/>
              <a:buNone/>
            </a:pPr>
            <a:r>
              <a:rPr lang="el-GR"/>
              <a:t>Τα οποία θέτουν την ψυχική υγεία σε ΚΙΝΔΥΝΟ…..</a:t>
            </a:r>
            <a:endParaRPr/>
          </a:p>
          <a:p>
            <a:pPr indent="0" lvl="0" marL="0" rtl="0" algn="l">
              <a:lnSpc>
                <a:spcPct val="117999"/>
              </a:lnSpc>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 name="Google Shape;137;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Από έρευνα που έχουμε διεξάγει σε 4 χώρες το 2021 εντοπίσαμε ότι η πανδημία είχε σημαντικό αντίκτυπο στην εκπαίδευση.</a:t>
            </a:r>
            <a:endParaRPr/>
          </a:p>
          <a:p>
            <a:pPr indent="0" lvl="0" marL="0" rtl="0" algn="l">
              <a:lnSpc>
                <a:spcPct val="117999"/>
              </a:lnSpc>
              <a:spcBef>
                <a:spcPts val="0"/>
              </a:spcBef>
              <a:spcAft>
                <a:spcPts val="0"/>
              </a:spcAft>
              <a:buNone/>
            </a:pPr>
            <a:r>
              <a:rPr lang="el-GR"/>
              <a:t>Οι ίδιοι οι εκπαιδευτικοί ανέφεραν ότι χρειάζονται υποστήριξη για να διαχειριστούν αποτελεσματικά τα δυσάρεστα συναισθήματα που έφερε η πανδημία αλλά και όλες τι άλλες προκλήσεις.</a:t>
            </a:r>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rPr lang="el-GR"/>
              <a:t>Αλλά επίσης ότι χρειάζεται να δώσουμε έμφαση στην πρόληψη σοβαρών περιστατικών που αναταράσσουν την υγιή ανάπτυξη των παιδιών</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Απάντηση σε αυτές τις προκλήσεις έρχεται να δώσει το επιστημονικό πεδίο της ΘΨ,  που μελετά τους παράγοντες που διευκολύνουν τα άτομα, τις κοινωνίες και τους οργανισμούς να ευδοκιμήσουν, παρέχοντας </a:t>
            </a:r>
            <a:endParaRPr/>
          </a:p>
          <a:p>
            <a:pPr indent="0" lvl="0" marL="0" rtl="0" algn="l">
              <a:lnSpc>
                <a:spcPct val="117999"/>
              </a:lnSpc>
              <a:spcBef>
                <a:spcPts val="0"/>
              </a:spcBef>
              <a:spcAft>
                <a:spcPts val="0"/>
              </a:spcAft>
              <a:buNone/>
            </a:pPr>
            <a:r>
              <a:rPr lang="el-GR"/>
              <a:t>Πλέον εμπειρικά τεκμηριωμένες παρεμβάσεις που αποδεικνύεται ότι ενισχύουν την ανθρώπινη ευζωία και ψυχική ανθεκτικότητα</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2" name="Google Shape;15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Με τον όρο ανθεκτικότητα εννοούμε….</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l-GR"/>
              <a:t>Με τον όρο θετική εκπαίδευση εννοούμε της εφαρμογές του επιστημονικού πεδίου της Θετικής Ψυχολογίας με απώτερο στόχο την ενίσχυση της ευζωίας των παιδιών και ολόκληρης της σχολικής κοινότητας</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28"/>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8"/>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2" name="Google Shape;12;p2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6" name="Shape 46"/>
        <p:cNvGrpSpPr/>
        <p:nvPr/>
      </p:nvGrpSpPr>
      <p:grpSpPr>
        <a:xfrm>
          <a:off x="0" y="0"/>
          <a:ext cx="0" cy="0"/>
          <a:chOff x="0" y="0"/>
          <a:chExt cx="0" cy="0"/>
        </a:xfrm>
      </p:grpSpPr>
      <p:sp>
        <p:nvSpPr>
          <p:cNvPr id="47" name="Google Shape;47;p40"/>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8" name="Google Shape;48;p40"/>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9" name="Google Shape;49;p4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0" name="Shape 50"/>
        <p:cNvGrpSpPr/>
        <p:nvPr/>
      </p:nvGrpSpPr>
      <p:grpSpPr>
        <a:xfrm>
          <a:off x="0" y="0"/>
          <a:ext cx="0" cy="0"/>
          <a:chOff x="0" y="0"/>
          <a:chExt cx="0" cy="0"/>
        </a:xfrm>
      </p:grpSpPr>
      <p:sp>
        <p:nvSpPr>
          <p:cNvPr id="51" name="Google Shape;51;p41"/>
          <p:cNvSpPr/>
          <p:nvPr>
            <p:ph idx="2" type="pic"/>
          </p:nvPr>
        </p:nvSpPr>
        <p:spPr>
          <a:xfrm>
            <a:off x="0" y="0"/>
            <a:ext cx="24384000" cy="16264467"/>
          </a:xfrm>
          <a:prstGeom prst="rect">
            <a:avLst/>
          </a:prstGeom>
          <a:noFill/>
          <a:ln>
            <a:noFill/>
          </a:ln>
        </p:spPr>
      </p:sp>
      <p:sp>
        <p:nvSpPr>
          <p:cNvPr id="52" name="Google Shape;52;p4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53" name="Shape 53"/>
        <p:cNvGrpSpPr/>
        <p:nvPr/>
      </p:nvGrpSpPr>
      <p:grpSpPr>
        <a:xfrm>
          <a:off x="0" y="0"/>
          <a:ext cx="0" cy="0"/>
          <a:chOff x="0" y="0"/>
          <a:chExt cx="0" cy="0"/>
        </a:xfrm>
      </p:grpSpPr>
      <p:sp>
        <p:nvSpPr>
          <p:cNvPr id="54" name="Google Shape;54;p31"/>
          <p:cNvSpPr/>
          <p:nvPr/>
        </p:nvSpPr>
        <p:spPr>
          <a:xfrm>
            <a:off x="0" y="1"/>
            <a:ext cx="24384000" cy="11908466"/>
          </a:xfrm>
          <a:prstGeom prst="rect">
            <a:avLst/>
          </a:prstGeom>
          <a:solidFill>
            <a:srgbClr val="F8BE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1" i="0" sz="6000" u="none" cap="none" strike="noStrike">
              <a:solidFill>
                <a:schemeClr val="lt1"/>
              </a:solidFill>
              <a:latin typeface="Helvetica Neue"/>
              <a:ea typeface="Helvetica Neue"/>
              <a:cs typeface="Helvetica Neue"/>
              <a:sym typeface="Helvetica Neue"/>
            </a:endParaRPr>
          </a:p>
        </p:txBody>
      </p:sp>
      <p:sp>
        <p:nvSpPr>
          <p:cNvPr id="55" name="Google Shape;55;p31"/>
          <p:cNvSpPr txBox="1"/>
          <p:nvPr>
            <p:ph type="ctrTitle"/>
          </p:nvPr>
        </p:nvSpPr>
        <p:spPr>
          <a:xfrm>
            <a:off x="4359729" y="7815451"/>
            <a:ext cx="15664542" cy="3200394"/>
          </a:xfrm>
          <a:prstGeom prst="rect">
            <a:avLst/>
          </a:prstGeom>
          <a:noFill/>
          <a:ln>
            <a:noFill/>
          </a:ln>
        </p:spPr>
        <p:txBody>
          <a:bodyPr anchorCtr="0" anchor="t" bIns="50800" lIns="50800" spcFirstLastPara="1" rIns="50800" wrap="square" tIns="50800">
            <a:normAutofit/>
          </a:bodyPr>
          <a:lstStyle>
            <a:lvl1pPr lvl="0" algn="ctr">
              <a:lnSpc>
                <a:spcPct val="100000"/>
              </a:lnSpc>
              <a:spcBef>
                <a:spcPts val="0"/>
              </a:spcBef>
              <a:spcAft>
                <a:spcPts val="0"/>
              </a:spcAft>
              <a:buClr>
                <a:schemeClr val="lt2"/>
              </a:buClr>
              <a:buSzPts val="6400"/>
              <a:buFont typeface="Helvetica Neue"/>
              <a:buNone/>
              <a:defRPr sz="6400">
                <a:solidFill>
                  <a:schemeClr val="lt2"/>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6" name="Google Shape;56;p31"/>
          <p:cNvSpPr txBox="1"/>
          <p:nvPr/>
        </p:nvSpPr>
        <p:spPr>
          <a:xfrm>
            <a:off x="4620988" y="12233134"/>
            <a:ext cx="19536184"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400"/>
              <a:buFont typeface="Helvetica Neue"/>
              <a:buNone/>
            </a:pPr>
            <a:r>
              <a:rPr b="1" i="0" lang="el-GR" sz="2400" u="none" cap="none" strike="noStrike">
                <a:solidFill>
                  <a:schemeClr val="dk2"/>
                </a:solidFill>
                <a:latin typeface="Helvetica Neue"/>
                <a:ea typeface="Helvetica Neue"/>
                <a:cs typeface="Helvetica Neue"/>
                <a:sym typeface="Helvetica Neue"/>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marR="0" rtl="0" algn="ctr">
              <a:lnSpc>
                <a:spcPct val="100000"/>
              </a:lnSpc>
              <a:spcBef>
                <a:spcPts val="0"/>
              </a:spcBef>
              <a:spcAft>
                <a:spcPts val="0"/>
              </a:spcAft>
              <a:buClr>
                <a:schemeClr val="dk2"/>
              </a:buClr>
              <a:buSzPts val="2400"/>
              <a:buFont typeface="Helvetica Neue"/>
              <a:buNone/>
            </a:pPr>
            <a:r>
              <a:rPr b="1" i="0" lang="el-GR" sz="2400" u="none" cap="none" strike="noStrike">
                <a:solidFill>
                  <a:schemeClr val="dk2"/>
                </a:solidFill>
                <a:latin typeface="Helvetica Neue"/>
                <a:ea typeface="Helvetica Neue"/>
                <a:cs typeface="Helvetica Neue"/>
                <a:sym typeface="Helvetica Neue"/>
              </a:rPr>
              <a:t>[Project Number: KA201-9359CE44] </a:t>
            </a:r>
            <a:endParaRPr/>
          </a:p>
        </p:txBody>
      </p:sp>
      <p:pic>
        <p:nvPicPr>
          <p:cNvPr id="57" name="Google Shape;57;p31"/>
          <p:cNvPicPr preferRelativeResize="0"/>
          <p:nvPr/>
        </p:nvPicPr>
        <p:blipFill rotWithShape="1">
          <a:blip r:embed="rId2">
            <a:alphaModFix/>
          </a:blip>
          <a:srcRect b="0" l="0" r="0" t="0"/>
          <a:stretch/>
        </p:blipFill>
        <p:spPr>
          <a:xfrm>
            <a:off x="9672084" y="289111"/>
            <a:ext cx="5039832" cy="6037162"/>
          </a:xfrm>
          <a:prstGeom prst="rect">
            <a:avLst/>
          </a:prstGeom>
          <a:noFill/>
          <a:ln>
            <a:noFill/>
          </a:ln>
        </p:spPr>
      </p:pic>
      <p:pic>
        <p:nvPicPr>
          <p:cNvPr id="58" name="Google Shape;58;p31"/>
          <p:cNvPicPr preferRelativeResize="0"/>
          <p:nvPr/>
        </p:nvPicPr>
        <p:blipFill rotWithShape="1">
          <a:blip r:embed="rId3">
            <a:alphaModFix/>
          </a:blip>
          <a:srcRect b="0" l="0" r="0" t="0"/>
          <a:stretch/>
        </p:blipFill>
        <p:spPr>
          <a:xfrm>
            <a:off x="675272" y="12529158"/>
            <a:ext cx="3388540" cy="70061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63" name="Shape 63"/>
        <p:cNvGrpSpPr/>
        <p:nvPr/>
      </p:nvGrpSpPr>
      <p:grpSpPr>
        <a:xfrm>
          <a:off x="0" y="0"/>
          <a:ext cx="0" cy="0"/>
          <a:chOff x="0" y="0"/>
          <a:chExt cx="0" cy="0"/>
        </a:xfrm>
      </p:grpSpPr>
      <p:sp>
        <p:nvSpPr>
          <p:cNvPr id="64" name="Google Shape;64;p32"/>
          <p:cNvSpPr/>
          <p:nvPr/>
        </p:nvSpPr>
        <p:spPr>
          <a:xfrm>
            <a:off x="0" y="1"/>
            <a:ext cx="24384000" cy="11908466"/>
          </a:xfrm>
          <a:prstGeom prst="rect">
            <a:avLst/>
          </a:prstGeom>
          <a:solidFill>
            <a:srgbClr val="F8BE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1" i="0" sz="6000" u="none" cap="none" strike="noStrike">
              <a:solidFill>
                <a:schemeClr val="lt1"/>
              </a:solidFill>
              <a:latin typeface="Helvetica Neue"/>
              <a:ea typeface="Helvetica Neue"/>
              <a:cs typeface="Helvetica Neue"/>
              <a:sym typeface="Helvetica Neue"/>
            </a:endParaRPr>
          </a:p>
        </p:txBody>
      </p:sp>
      <p:sp>
        <p:nvSpPr>
          <p:cNvPr id="65" name="Google Shape;65;p32"/>
          <p:cNvSpPr txBox="1"/>
          <p:nvPr>
            <p:ph type="ctrTitle"/>
          </p:nvPr>
        </p:nvSpPr>
        <p:spPr>
          <a:xfrm>
            <a:off x="4359729" y="7815451"/>
            <a:ext cx="15664542" cy="3200394"/>
          </a:xfrm>
          <a:prstGeom prst="rect">
            <a:avLst/>
          </a:prstGeom>
          <a:noFill/>
          <a:ln>
            <a:noFill/>
          </a:ln>
        </p:spPr>
        <p:txBody>
          <a:bodyPr anchorCtr="0" anchor="t" bIns="50800" lIns="50800" spcFirstLastPara="1" rIns="50800" wrap="square" tIns="50800">
            <a:normAutofit/>
          </a:bodyPr>
          <a:lstStyle>
            <a:lvl1pPr lvl="0" algn="ctr">
              <a:lnSpc>
                <a:spcPct val="100000"/>
              </a:lnSpc>
              <a:spcBef>
                <a:spcPts val="0"/>
              </a:spcBef>
              <a:spcAft>
                <a:spcPts val="0"/>
              </a:spcAft>
              <a:buClr>
                <a:schemeClr val="lt2"/>
              </a:buClr>
              <a:buSzPts val="6400"/>
              <a:buFont typeface="Helvetica Neue"/>
              <a:buNone/>
              <a:defRPr sz="6400">
                <a:solidFill>
                  <a:schemeClr val="lt2"/>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66" name="Google Shape;66;p32"/>
          <p:cNvSpPr txBox="1"/>
          <p:nvPr/>
        </p:nvSpPr>
        <p:spPr>
          <a:xfrm>
            <a:off x="4620988" y="12233134"/>
            <a:ext cx="19536184"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400"/>
              <a:buFont typeface="Helvetica Neue"/>
              <a:buNone/>
            </a:pPr>
            <a:r>
              <a:rPr b="1" i="0" lang="el-GR" sz="2400" u="none" cap="none" strike="noStrike">
                <a:solidFill>
                  <a:schemeClr val="dk2"/>
                </a:solidFill>
                <a:latin typeface="Helvetica Neue"/>
                <a:ea typeface="Helvetica Neue"/>
                <a:cs typeface="Helvetica Neue"/>
                <a:sym typeface="Helvetica Neue"/>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marR="0" rtl="0" algn="ctr">
              <a:lnSpc>
                <a:spcPct val="100000"/>
              </a:lnSpc>
              <a:spcBef>
                <a:spcPts val="0"/>
              </a:spcBef>
              <a:spcAft>
                <a:spcPts val="0"/>
              </a:spcAft>
              <a:buClr>
                <a:schemeClr val="dk2"/>
              </a:buClr>
              <a:buSzPts val="2400"/>
              <a:buFont typeface="Helvetica Neue"/>
              <a:buNone/>
            </a:pPr>
            <a:r>
              <a:rPr b="1" i="0" lang="el-GR" sz="2400" u="none" cap="none" strike="noStrike">
                <a:solidFill>
                  <a:schemeClr val="dk2"/>
                </a:solidFill>
                <a:latin typeface="Helvetica Neue"/>
                <a:ea typeface="Helvetica Neue"/>
                <a:cs typeface="Helvetica Neue"/>
                <a:sym typeface="Helvetica Neue"/>
              </a:rPr>
              <a:t>[Project Number: KA201-9359CE44] </a:t>
            </a:r>
            <a:endParaRPr/>
          </a:p>
        </p:txBody>
      </p:sp>
      <p:pic>
        <p:nvPicPr>
          <p:cNvPr id="67" name="Google Shape;67;p32"/>
          <p:cNvPicPr preferRelativeResize="0"/>
          <p:nvPr/>
        </p:nvPicPr>
        <p:blipFill rotWithShape="1">
          <a:blip r:embed="rId2">
            <a:alphaModFix/>
          </a:blip>
          <a:srcRect b="0" l="0" r="0" t="0"/>
          <a:stretch/>
        </p:blipFill>
        <p:spPr>
          <a:xfrm>
            <a:off x="9672084" y="289111"/>
            <a:ext cx="5039832" cy="6037162"/>
          </a:xfrm>
          <a:prstGeom prst="rect">
            <a:avLst/>
          </a:prstGeom>
          <a:noFill/>
          <a:ln>
            <a:noFill/>
          </a:ln>
        </p:spPr>
      </p:pic>
      <p:pic>
        <p:nvPicPr>
          <p:cNvPr id="68" name="Google Shape;68;p32"/>
          <p:cNvPicPr preferRelativeResize="0"/>
          <p:nvPr/>
        </p:nvPicPr>
        <p:blipFill rotWithShape="1">
          <a:blip r:embed="rId3">
            <a:alphaModFix/>
          </a:blip>
          <a:srcRect b="0" l="0" r="0" t="0"/>
          <a:stretch/>
        </p:blipFill>
        <p:spPr>
          <a:xfrm>
            <a:off x="675272" y="12529158"/>
            <a:ext cx="3388540" cy="70061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bg>
      <p:bgPr>
        <a:solidFill>
          <a:schemeClr val="dk1"/>
        </a:solidFill>
      </p:bgPr>
    </p:bg>
    <p:spTree>
      <p:nvGrpSpPr>
        <p:cNvPr id="74" name="Shape 74"/>
        <p:cNvGrpSpPr/>
        <p:nvPr/>
      </p:nvGrpSpPr>
      <p:grpSpPr>
        <a:xfrm>
          <a:off x="0" y="0"/>
          <a:ext cx="0" cy="0"/>
          <a:chOff x="0" y="0"/>
          <a:chExt cx="0" cy="0"/>
        </a:xfrm>
      </p:grpSpPr>
      <p:pic>
        <p:nvPicPr>
          <p:cNvPr id="75" name="Google Shape;75;p43"/>
          <p:cNvPicPr preferRelativeResize="0"/>
          <p:nvPr/>
        </p:nvPicPr>
        <p:blipFill rotWithShape="1">
          <a:blip r:embed="rId2">
            <a:alphaModFix/>
          </a:blip>
          <a:srcRect b="0" l="0" r="0" t="0"/>
          <a:stretch/>
        </p:blipFill>
        <p:spPr>
          <a:xfrm>
            <a:off x="10951534" y="5865759"/>
            <a:ext cx="13597496" cy="7926442"/>
          </a:xfrm>
          <a:prstGeom prst="rect">
            <a:avLst/>
          </a:prstGeom>
          <a:noFill/>
          <a:ln>
            <a:noFill/>
          </a:ln>
        </p:spPr>
      </p:pic>
      <p:sp>
        <p:nvSpPr>
          <p:cNvPr id="76" name="Google Shape;76;p43"/>
          <p:cNvSpPr txBox="1"/>
          <p:nvPr/>
        </p:nvSpPr>
        <p:spPr>
          <a:xfrm>
            <a:off x="244459" y="12060091"/>
            <a:ext cx="11281234" cy="1708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2"/>
              </a:buClr>
              <a:buSzPts val="2100"/>
              <a:buFont typeface="Helvetica Neue"/>
              <a:buNone/>
            </a:pPr>
            <a:r>
              <a:rPr b="1" i="0" lang="el-GR" sz="2100" u="none" cap="none" strike="noStrike">
                <a:solidFill>
                  <a:schemeClr val="dk2"/>
                </a:solidFill>
                <a:latin typeface="Helvetica Neue"/>
                <a:ea typeface="Helvetica Neue"/>
                <a:cs typeface="Helvetica Neue"/>
                <a:sym typeface="Helvetica Neue"/>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a:p>
          <a:p>
            <a:pPr indent="0" lvl="0" marL="0" marR="0" rtl="0" algn="ctr">
              <a:lnSpc>
                <a:spcPct val="100000"/>
              </a:lnSpc>
              <a:spcBef>
                <a:spcPts val="0"/>
              </a:spcBef>
              <a:spcAft>
                <a:spcPts val="0"/>
              </a:spcAft>
              <a:buClr>
                <a:schemeClr val="dk2"/>
              </a:buClr>
              <a:buSzPts val="2100"/>
              <a:buFont typeface="Helvetica Neue"/>
              <a:buNone/>
            </a:pPr>
            <a:r>
              <a:rPr b="1" i="0" lang="el-GR" sz="2100" u="none" cap="none" strike="noStrike">
                <a:solidFill>
                  <a:schemeClr val="dk2"/>
                </a:solidFill>
                <a:latin typeface="Helvetica Neue"/>
                <a:ea typeface="Helvetica Neue"/>
                <a:cs typeface="Helvetica Neue"/>
                <a:sym typeface="Helvetica Neue"/>
              </a:rPr>
              <a:t>[Project Number: 2020-1-CY01-KA201-066080]</a:t>
            </a:r>
            <a:endParaRPr/>
          </a:p>
        </p:txBody>
      </p:sp>
      <p:pic>
        <p:nvPicPr>
          <p:cNvPr id="77" name="Google Shape;77;p43"/>
          <p:cNvPicPr preferRelativeResize="0"/>
          <p:nvPr/>
        </p:nvPicPr>
        <p:blipFill rotWithShape="1">
          <a:blip r:embed="rId3">
            <a:alphaModFix/>
          </a:blip>
          <a:srcRect b="0" l="0" r="0" t="0"/>
          <a:stretch/>
        </p:blipFill>
        <p:spPr>
          <a:xfrm>
            <a:off x="1" y="0"/>
            <a:ext cx="13302998" cy="8229600"/>
          </a:xfrm>
          <a:prstGeom prst="rect">
            <a:avLst/>
          </a:prstGeom>
          <a:noFill/>
          <a:ln>
            <a:noFill/>
          </a:ln>
        </p:spPr>
      </p:pic>
      <p:pic>
        <p:nvPicPr>
          <p:cNvPr id="78" name="Google Shape;78;p43"/>
          <p:cNvPicPr preferRelativeResize="0"/>
          <p:nvPr/>
        </p:nvPicPr>
        <p:blipFill rotWithShape="1">
          <a:blip r:embed="rId4">
            <a:alphaModFix/>
          </a:blip>
          <a:srcRect b="0" l="0" r="0" t="0"/>
          <a:stretch/>
        </p:blipFill>
        <p:spPr>
          <a:xfrm>
            <a:off x="912910" y="312725"/>
            <a:ext cx="5039832" cy="6037162"/>
          </a:xfrm>
          <a:prstGeom prst="rect">
            <a:avLst/>
          </a:prstGeom>
          <a:noFill/>
          <a:ln>
            <a:noFill/>
          </a:ln>
        </p:spPr>
      </p:pic>
      <p:sp>
        <p:nvSpPr>
          <p:cNvPr id="79" name="Google Shape;79;p43"/>
          <p:cNvSpPr txBox="1"/>
          <p:nvPr>
            <p:ph type="ctrTitle"/>
          </p:nvPr>
        </p:nvSpPr>
        <p:spPr>
          <a:xfrm>
            <a:off x="10132717" y="1643339"/>
            <a:ext cx="14238514" cy="2668130"/>
          </a:xfrm>
          <a:prstGeom prst="rect">
            <a:avLst/>
          </a:prstGeom>
          <a:noFill/>
          <a:ln>
            <a:noFill/>
          </a:ln>
        </p:spPr>
        <p:txBody>
          <a:bodyPr anchorCtr="0" anchor="t" bIns="54000" lIns="0" spcFirstLastPara="1" rIns="54000" wrap="square" tIns="54000">
            <a:normAutofit/>
          </a:bodyPr>
          <a:lstStyle>
            <a:lvl1pPr lvl="0" algn="l">
              <a:lnSpc>
                <a:spcPct val="90000"/>
              </a:lnSpc>
              <a:spcBef>
                <a:spcPts val="0"/>
              </a:spcBef>
              <a:spcAft>
                <a:spcPts val="0"/>
              </a:spcAft>
              <a:buClr>
                <a:schemeClr val="lt2"/>
              </a:buClr>
              <a:buSzPts val="8800"/>
              <a:buFont typeface="Calibri"/>
              <a:buNone/>
              <a:defRPr sz="8800">
                <a:solidFill>
                  <a:schemeClr val="lt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3"/>
          <p:cNvSpPr txBox="1"/>
          <p:nvPr>
            <p:ph idx="1" type="subTitle"/>
          </p:nvPr>
        </p:nvSpPr>
        <p:spPr>
          <a:xfrm>
            <a:off x="10132719" y="4465111"/>
            <a:ext cx="14238514" cy="250318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2000"/>
              </a:spcBef>
              <a:spcAft>
                <a:spcPts val="0"/>
              </a:spcAft>
              <a:buClr>
                <a:schemeClr val="accent4"/>
              </a:buClr>
              <a:buSzPts val="4800"/>
              <a:buFont typeface="Arial"/>
              <a:buNone/>
              <a:defRPr b="1" i="0" sz="4800" u="none" cap="none" strike="noStrike">
                <a:solidFill>
                  <a:schemeClr val="accent4"/>
                </a:solidFill>
                <a:latin typeface="Calibri"/>
                <a:ea typeface="Calibri"/>
                <a:cs typeface="Calibri"/>
                <a:sym typeface="Calibri"/>
              </a:defRPr>
            </a:lvl1pPr>
            <a:lvl2pPr lvl="1" marR="0" rtl="0" algn="ctr">
              <a:lnSpc>
                <a:spcPct val="90000"/>
              </a:lnSpc>
              <a:spcBef>
                <a:spcPts val="1000"/>
              </a:spcBef>
              <a:spcAft>
                <a:spcPts val="0"/>
              </a:spcAft>
              <a:buClr>
                <a:schemeClr val="lt1"/>
              </a:buClr>
              <a:buSzPts val="4000"/>
              <a:buFont typeface="Arial"/>
              <a:buNone/>
              <a:defRPr b="0" i="0" sz="4000" u="none" cap="none" strike="noStrike">
                <a:solidFill>
                  <a:schemeClr val="lt1"/>
                </a:solidFill>
                <a:latin typeface="Calibri"/>
                <a:ea typeface="Calibri"/>
                <a:cs typeface="Calibri"/>
                <a:sym typeface="Calibri"/>
              </a:defRPr>
            </a:lvl2pPr>
            <a:lvl3pPr lvl="2" marR="0" rtl="0" algn="ctr">
              <a:lnSpc>
                <a:spcPct val="90000"/>
              </a:lnSpc>
              <a:spcBef>
                <a:spcPts val="1000"/>
              </a:spcBef>
              <a:spcAft>
                <a:spcPts val="0"/>
              </a:spcAft>
              <a:buClr>
                <a:schemeClr val="lt1"/>
              </a:buClr>
              <a:buSzPts val="3600"/>
              <a:buFont typeface="Arial"/>
              <a:buNone/>
              <a:defRPr b="0" i="0" sz="3600" u="none" cap="none" strike="noStrike">
                <a:solidFill>
                  <a:schemeClr val="lt1"/>
                </a:solidFill>
                <a:latin typeface="Calibri"/>
                <a:ea typeface="Calibri"/>
                <a:cs typeface="Calibri"/>
                <a:sym typeface="Calibri"/>
              </a:defRPr>
            </a:lvl3pPr>
            <a:lvl4pPr lvl="3"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4pPr>
            <a:lvl5pPr lvl="4"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5pPr>
            <a:lvl6pPr lvl="5"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6pPr>
            <a:lvl7pPr lvl="6"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7pPr>
            <a:lvl8pPr lvl="7"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8pPr>
            <a:lvl9pPr lvl="8" marR="0" rtl="0" algn="ctr">
              <a:lnSpc>
                <a:spcPct val="90000"/>
              </a:lnSpc>
              <a:spcBef>
                <a:spcPts val="1000"/>
              </a:spcBef>
              <a:spcAft>
                <a:spcPts val="0"/>
              </a:spcAft>
              <a:buClr>
                <a:schemeClr val="lt1"/>
              </a:buClr>
              <a:buSzPts val="3200"/>
              <a:buFont typeface="Arial"/>
              <a:buNone/>
              <a:defRPr b="0" i="0" sz="3200" u="none" cap="none" strike="noStrike">
                <a:solidFill>
                  <a:schemeClr val="lt1"/>
                </a:solidFill>
                <a:latin typeface="Calibri"/>
                <a:ea typeface="Calibri"/>
                <a:cs typeface="Calibri"/>
                <a:sym typeface="Calibri"/>
              </a:defRPr>
            </a:lvl9pPr>
          </a:lstStyle>
          <a:p/>
        </p:txBody>
      </p:sp>
      <p:pic>
        <p:nvPicPr>
          <p:cNvPr id="81" name="Google Shape;81;p43"/>
          <p:cNvPicPr preferRelativeResize="0"/>
          <p:nvPr/>
        </p:nvPicPr>
        <p:blipFill rotWithShape="1">
          <a:blip r:embed="rId5">
            <a:alphaModFix/>
          </a:blip>
          <a:srcRect b="0" l="0" r="0" t="0"/>
          <a:stretch/>
        </p:blipFill>
        <p:spPr>
          <a:xfrm>
            <a:off x="430344" y="11234058"/>
            <a:ext cx="3388540" cy="70061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82" name="Shape 82"/>
        <p:cNvGrpSpPr/>
        <p:nvPr/>
      </p:nvGrpSpPr>
      <p:grpSpPr>
        <a:xfrm>
          <a:off x="0" y="0"/>
          <a:ext cx="0" cy="0"/>
          <a:chOff x="0" y="0"/>
          <a:chExt cx="0" cy="0"/>
        </a:xfrm>
      </p:grpSpPr>
      <p:sp>
        <p:nvSpPr>
          <p:cNvPr id="83" name="Google Shape;83;p44"/>
          <p:cNvSpPr txBox="1"/>
          <p:nvPr>
            <p:ph type="title"/>
          </p:nvPr>
        </p:nvSpPr>
        <p:spPr>
          <a:xfrm>
            <a:off x="195942" y="163285"/>
            <a:ext cx="23002656" cy="1240214"/>
          </a:xfrm>
          <a:prstGeom prst="rect">
            <a:avLst/>
          </a:prstGeom>
          <a:noFill/>
          <a:ln>
            <a:noFill/>
          </a:ln>
        </p:spPr>
        <p:txBody>
          <a:bodyPr anchorCtr="0" anchor="ctr" bIns="54000" lIns="0" spcFirstLastPara="1" rIns="54000" wrap="square" tIns="54000">
            <a:noAutofit/>
          </a:bodyPr>
          <a:lstStyle>
            <a:lvl1pPr lvl="0" algn="l">
              <a:lnSpc>
                <a:spcPct val="90000"/>
              </a:lnSpc>
              <a:spcBef>
                <a:spcPts val="0"/>
              </a:spcBef>
              <a:spcAft>
                <a:spcPts val="0"/>
              </a:spcAft>
              <a:buClr>
                <a:schemeClr val="accent3"/>
              </a:buClr>
              <a:buSzPts val="72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4"/>
          <p:cNvSpPr txBox="1"/>
          <p:nvPr>
            <p:ph idx="1" type="body"/>
          </p:nvPr>
        </p:nvSpPr>
        <p:spPr>
          <a:xfrm>
            <a:off x="195942" y="1913860"/>
            <a:ext cx="23888700" cy="11589868"/>
          </a:xfrm>
          <a:prstGeom prst="rect">
            <a:avLst/>
          </a:prstGeom>
          <a:noFill/>
          <a:ln>
            <a:noFill/>
          </a:ln>
        </p:spPr>
        <p:txBody>
          <a:bodyPr anchorCtr="0" anchor="t" bIns="45700" lIns="0" spcFirstLastPara="1" rIns="91425" wrap="square" tIns="45700">
            <a:noAutofit/>
          </a:bodyPr>
          <a:lstStyle>
            <a:lvl1pPr indent="-228600" lvl="0" marL="457200" marR="0" rtl="0" algn="just">
              <a:lnSpc>
                <a:spcPct val="90000"/>
              </a:lnSpc>
              <a:spcBef>
                <a:spcPts val="2000"/>
              </a:spcBef>
              <a:spcAft>
                <a:spcPts val="0"/>
              </a:spcAft>
              <a:buClr>
                <a:schemeClr val="dk2"/>
              </a:buClr>
              <a:buSzPts val="3600"/>
              <a:buFont typeface="Arial"/>
              <a:buNone/>
              <a:defRPr b="0" i="0" sz="3600" u="none" cap="none" strike="noStrike">
                <a:solidFill>
                  <a:schemeClr val="dk2"/>
                </a:solidFill>
                <a:latin typeface="Calibri"/>
                <a:ea typeface="Calibri"/>
                <a:cs typeface="Calibri"/>
                <a:sym typeface="Calibri"/>
              </a:defRPr>
            </a:lvl1pPr>
            <a:lvl2pPr indent="-508000" lvl="1" marL="9144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508000" lvl="2" marL="13716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3pPr>
            <a:lvl4pPr indent="-508000" lvl="3" marL="18288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4pPr>
            <a:lvl5pPr indent="-508000" lvl="4" marL="22860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85" name="Shape 85"/>
        <p:cNvGrpSpPr/>
        <p:nvPr/>
      </p:nvGrpSpPr>
      <p:grpSpPr>
        <a:xfrm>
          <a:off x="0" y="0"/>
          <a:ext cx="0" cy="0"/>
          <a:chOff x="0" y="0"/>
          <a:chExt cx="0" cy="0"/>
        </a:xfrm>
      </p:grpSpPr>
      <p:sp>
        <p:nvSpPr>
          <p:cNvPr id="86" name="Google Shape;86;p45"/>
          <p:cNvSpPr txBox="1"/>
          <p:nvPr>
            <p:ph type="title"/>
          </p:nvPr>
        </p:nvSpPr>
        <p:spPr>
          <a:xfrm>
            <a:off x="195942" y="163285"/>
            <a:ext cx="23002656" cy="1240214"/>
          </a:xfrm>
          <a:prstGeom prst="rect">
            <a:avLst/>
          </a:prstGeom>
          <a:noFill/>
          <a:ln>
            <a:noFill/>
          </a:ln>
        </p:spPr>
        <p:txBody>
          <a:bodyPr anchorCtr="0" anchor="ctr" bIns="54000" lIns="0" spcFirstLastPara="1" rIns="54000" wrap="square" tIns="54000">
            <a:noAutofit/>
          </a:bodyPr>
          <a:lstStyle>
            <a:lvl1pPr lvl="0" algn="l">
              <a:lnSpc>
                <a:spcPct val="90000"/>
              </a:lnSpc>
              <a:spcBef>
                <a:spcPts val="0"/>
              </a:spcBef>
              <a:spcAft>
                <a:spcPts val="0"/>
              </a:spcAft>
              <a:buClr>
                <a:schemeClr val="accent3"/>
              </a:buClr>
              <a:buSzPts val="7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45"/>
          <p:cNvSpPr txBox="1"/>
          <p:nvPr>
            <p:ph idx="1" type="body"/>
          </p:nvPr>
        </p:nvSpPr>
        <p:spPr>
          <a:xfrm>
            <a:off x="195941" y="1709344"/>
            <a:ext cx="23888702" cy="1101724"/>
          </a:xfrm>
          <a:prstGeom prst="rect">
            <a:avLst/>
          </a:prstGeom>
          <a:noFill/>
          <a:ln>
            <a:noFill/>
          </a:ln>
        </p:spPr>
        <p:txBody>
          <a:bodyPr anchorCtr="0" anchor="ctr" bIns="45700" lIns="0" spcFirstLastPara="1" rIns="91425" wrap="square" tIns="45700">
            <a:noAutofit/>
          </a:bodyPr>
          <a:lstStyle>
            <a:lvl1pPr indent="-228600" lvl="0" marL="457200" marR="0" rtl="0" algn="just">
              <a:lnSpc>
                <a:spcPct val="90000"/>
              </a:lnSpc>
              <a:spcBef>
                <a:spcPts val="2000"/>
              </a:spcBef>
              <a:spcAft>
                <a:spcPts val="0"/>
              </a:spcAft>
              <a:buClr>
                <a:schemeClr val="lt2"/>
              </a:buClr>
              <a:buSzPts val="4800"/>
              <a:buFont typeface="Arial"/>
              <a:buNone/>
              <a:defRPr b="0" i="1" sz="4800" u="none" cap="none" strike="noStrike">
                <a:solidFill>
                  <a:schemeClr val="lt2"/>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88" name="Google Shape;88;p45"/>
          <p:cNvSpPr txBox="1"/>
          <p:nvPr>
            <p:ph idx="2" type="body"/>
          </p:nvPr>
        </p:nvSpPr>
        <p:spPr>
          <a:xfrm>
            <a:off x="195942" y="3116915"/>
            <a:ext cx="23888700" cy="10386814"/>
          </a:xfrm>
          <a:prstGeom prst="rect">
            <a:avLst/>
          </a:prstGeom>
          <a:noFill/>
          <a:ln>
            <a:noFill/>
          </a:ln>
        </p:spPr>
        <p:txBody>
          <a:bodyPr anchorCtr="0" anchor="t" bIns="45700" lIns="0" spcFirstLastPara="1" rIns="91425" wrap="square" tIns="45700">
            <a:noAutofit/>
          </a:bodyPr>
          <a:lstStyle>
            <a:lvl1pPr indent="-228600" lvl="0" marL="457200" marR="0" rtl="0" algn="just">
              <a:lnSpc>
                <a:spcPct val="90000"/>
              </a:lnSpc>
              <a:spcBef>
                <a:spcPts val="2000"/>
              </a:spcBef>
              <a:spcAft>
                <a:spcPts val="0"/>
              </a:spcAft>
              <a:buClr>
                <a:schemeClr val="dk2"/>
              </a:buClr>
              <a:buSzPts val="3600"/>
              <a:buFont typeface="Arial"/>
              <a:buNone/>
              <a:defRPr b="0" i="0" sz="3600" u="none" cap="none" strike="noStrike">
                <a:solidFill>
                  <a:schemeClr val="dk2"/>
                </a:solidFill>
                <a:latin typeface="Calibri"/>
                <a:ea typeface="Calibri"/>
                <a:cs typeface="Calibri"/>
                <a:sym typeface="Calibri"/>
              </a:defRPr>
            </a:lvl1pPr>
            <a:lvl2pPr indent="-508000" lvl="1" marL="9144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508000" lvl="2" marL="13716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3pPr>
            <a:lvl4pPr indent="-508000" lvl="3" marL="18288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4pPr>
            <a:lvl5pPr indent="-508000" lvl="4" marL="22860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89" name="Shape 89"/>
        <p:cNvGrpSpPr/>
        <p:nvPr/>
      </p:nvGrpSpPr>
      <p:grpSpPr>
        <a:xfrm>
          <a:off x="0" y="0"/>
          <a:ext cx="0" cy="0"/>
          <a:chOff x="0" y="0"/>
          <a:chExt cx="0" cy="0"/>
        </a:xfrm>
      </p:grpSpPr>
      <p:sp>
        <p:nvSpPr>
          <p:cNvPr id="90" name="Google Shape;90;p46"/>
          <p:cNvSpPr txBox="1"/>
          <p:nvPr>
            <p:ph type="title"/>
          </p:nvPr>
        </p:nvSpPr>
        <p:spPr>
          <a:xfrm>
            <a:off x="195942" y="163285"/>
            <a:ext cx="23002656" cy="1240214"/>
          </a:xfrm>
          <a:prstGeom prst="rect">
            <a:avLst/>
          </a:prstGeom>
          <a:noFill/>
          <a:ln>
            <a:noFill/>
          </a:ln>
        </p:spPr>
        <p:txBody>
          <a:bodyPr anchorCtr="0" anchor="ctr" bIns="54000" lIns="0" spcFirstLastPara="1" rIns="54000" wrap="square" tIns="54000">
            <a:noAutofit/>
          </a:bodyPr>
          <a:lstStyle>
            <a:lvl1pPr lvl="0" algn="l">
              <a:lnSpc>
                <a:spcPct val="90000"/>
              </a:lnSpc>
              <a:spcBef>
                <a:spcPts val="0"/>
              </a:spcBef>
              <a:spcAft>
                <a:spcPts val="0"/>
              </a:spcAft>
              <a:buClr>
                <a:schemeClr val="accent3"/>
              </a:buClr>
              <a:buSzPts val="7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46"/>
          <p:cNvSpPr txBox="1"/>
          <p:nvPr>
            <p:ph idx="1" type="body"/>
          </p:nvPr>
        </p:nvSpPr>
        <p:spPr>
          <a:xfrm>
            <a:off x="195942" y="1913860"/>
            <a:ext cx="11821888" cy="11638856"/>
          </a:xfrm>
          <a:prstGeom prst="rect">
            <a:avLst/>
          </a:prstGeom>
          <a:noFill/>
          <a:ln>
            <a:noFill/>
          </a:ln>
        </p:spPr>
        <p:txBody>
          <a:bodyPr anchorCtr="0" anchor="t" bIns="45700" lIns="0" spcFirstLastPara="1" rIns="91425" wrap="square" tIns="45700">
            <a:noAutofit/>
          </a:bodyPr>
          <a:lstStyle>
            <a:lvl1pPr indent="-228600" lvl="0" marL="457200" marR="0" rtl="0" algn="just">
              <a:lnSpc>
                <a:spcPct val="90000"/>
              </a:lnSpc>
              <a:spcBef>
                <a:spcPts val="2000"/>
              </a:spcBef>
              <a:spcAft>
                <a:spcPts val="0"/>
              </a:spcAft>
              <a:buClr>
                <a:srgbClr val="000000"/>
              </a:buClr>
              <a:buSzPts val="3600"/>
              <a:buFont typeface="Arial"/>
              <a:buNone/>
              <a:defRPr b="0" i="0" sz="3600" u="none" cap="none" strike="noStrike">
                <a:solidFill>
                  <a:srgbClr val="000000"/>
                </a:solidFill>
                <a:latin typeface="Calibri"/>
                <a:ea typeface="Calibri"/>
                <a:cs typeface="Calibri"/>
                <a:sym typeface="Calibri"/>
              </a:defRPr>
            </a:lvl1pPr>
            <a:lvl2pPr indent="-508000" lvl="1" marL="9144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508000" lvl="2" marL="13716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3pPr>
            <a:lvl4pPr indent="-508000" lvl="3" marL="18288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4pPr>
            <a:lvl5pPr indent="-508000" lvl="4" marL="22860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2" name="Google Shape;92;p46"/>
          <p:cNvSpPr txBox="1"/>
          <p:nvPr>
            <p:ph idx="2" type="body"/>
          </p:nvPr>
        </p:nvSpPr>
        <p:spPr>
          <a:xfrm>
            <a:off x="12262754" y="1913860"/>
            <a:ext cx="11821888" cy="11638856"/>
          </a:xfrm>
          <a:prstGeom prst="rect">
            <a:avLst/>
          </a:prstGeom>
          <a:noFill/>
          <a:ln>
            <a:noFill/>
          </a:ln>
        </p:spPr>
        <p:txBody>
          <a:bodyPr anchorCtr="0" anchor="t" bIns="45700" lIns="0" spcFirstLastPara="1" rIns="91425" wrap="square" tIns="45700">
            <a:noAutofit/>
          </a:bodyPr>
          <a:lstStyle>
            <a:lvl1pPr indent="-228600" lvl="0" marL="457200" marR="0" rtl="0" algn="just">
              <a:lnSpc>
                <a:spcPct val="90000"/>
              </a:lnSpc>
              <a:spcBef>
                <a:spcPts val="2000"/>
              </a:spcBef>
              <a:spcAft>
                <a:spcPts val="0"/>
              </a:spcAft>
              <a:buClr>
                <a:srgbClr val="000000"/>
              </a:buClr>
              <a:buSzPts val="3600"/>
              <a:buFont typeface="Arial"/>
              <a:buNone/>
              <a:defRPr b="0" i="0" sz="3600" u="none" cap="none" strike="noStrike">
                <a:solidFill>
                  <a:srgbClr val="000000"/>
                </a:solidFill>
                <a:latin typeface="Calibri"/>
                <a:ea typeface="Calibri"/>
                <a:cs typeface="Calibri"/>
                <a:sym typeface="Calibri"/>
              </a:defRPr>
            </a:lvl1pPr>
            <a:lvl2pPr indent="-508000" lvl="1" marL="9144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508000" lvl="2" marL="13716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3pPr>
            <a:lvl4pPr indent="-508000" lvl="3" marL="18288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4pPr>
            <a:lvl5pPr indent="-508000" lvl="4" marL="22860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93" name="Shape 93"/>
        <p:cNvGrpSpPr/>
        <p:nvPr/>
      </p:nvGrpSpPr>
      <p:grpSpPr>
        <a:xfrm>
          <a:off x="0" y="0"/>
          <a:ext cx="0" cy="0"/>
          <a:chOff x="0" y="0"/>
          <a:chExt cx="0" cy="0"/>
        </a:xfrm>
      </p:grpSpPr>
      <p:sp>
        <p:nvSpPr>
          <p:cNvPr id="94" name="Google Shape;94;p47"/>
          <p:cNvSpPr txBox="1"/>
          <p:nvPr>
            <p:ph type="title"/>
          </p:nvPr>
        </p:nvSpPr>
        <p:spPr>
          <a:xfrm>
            <a:off x="195942" y="163285"/>
            <a:ext cx="23002656" cy="1240214"/>
          </a:xfrm>
          <a:prstGeom prst="rect">
            <a:avLst/>
          </a:prstGeom>
          <a:noFill/>
          <a:ln>
            <a:noFill/>
          </a:ln>
        </p:spPr>
        <p:txBody>
          <a:bodyPr anchorCtr="0" anchor="ctr" bIns="54000" lIns="0" spcFirstLastPara="1" rIns="54000" wrap="square" tIns="54000">
            <a:noAutofit/>
          </a:bodyPr>
          <a:lstStyle>
            <a:lvl1pPr lvl="0" algn="l">
              <a:lnSpc>
                <a:spcPct val="90000"/>
              </a:lnSpc>
              <a:spcBef>
                <a:spcPts val="0"/>
              </a:spcBef>
              <a:spcAft>
                <a:spcPts val="0"/>
              </a:spcAft>
              <a:buClr>
                <a:schemeClr val="accent3"/>
              </a:buClr>
              <a:buSzPts val="72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7"/>
          <p:cNvSpPr txBox="1"/>
          <p:nvPr>
            <p:ph idx="1" type="body"/>
          </p:nvPr>
        </p:nvSpPr>
        <p:spPr>
          <a:xfrm>
            <a:off x="195942" y="2925369"/>
            <a:ext cx="11821888" cy="10627346"/>
          </a:xfrm>
          <a:prstGeom prst="rect">
            <a:avLst/>
          </a:prstGeom>
          <a:noFill/>
          <a:ln>
            <a:noFill/>
          </a:ln>
        </p:spPr>
        <p:txBody>
          <a:bodyPr anchorCtr="0" anchor="t" bIns="45700" lIns="0" spcFirstLastPara="1" rIns="91425" wrap="square" tIns="45700">
            <a:noAutofit/>
          </a:bodyPr>
          <a:lstStyle>
            <a:lvl1pPr indent="-228600" lvl="0" marL="457200" marR="0" rtl="0" algn="just">
              <a:lnSpc>
                <a:spcPct val="90000"/>
              </a:lnSpc>
              <a:spcBef>
                <a:spcPts val="2000"/>
              </a:spcBef>
              <a:spcAft>
                <a:spcPts val="0"/>
              </a:spcAft>
              <a:buClr>
                <a:srgbClr val="000000"/>
              </a:buClr>
              <a:buSzPts val="3600"/>
              <a:buFont typeface="Arial"/>
              <a:buNone/>
              <a:defRPr b="0" i="0" sz="3600" u="none" cap="none" strike="noStrike">
                <a:solidFill>
                  <a:srgbClr val="000000"/>
                </a:solidFill>
                <a:latin typeface="Calibri"/>
                <a:ea typeface="Calibri"/>
                <a:cs typeface="Calibri"/>
                <a:sym typeface="Calibri"/>
              </a:defRPr>
            </a:lvl1pPr>
            <a:lvl2pPr indent="-508000" lvl="1" marL="9144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508000" lvl="2" marL="13716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3pPr>
            <a:lvl4pPr indent="-508000" lvl="3" marL="18288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4pPr>
            <a:lvl5pPr indent="-508000" lvl="4" marL="22860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6" name="Google Shape;96;p47"/>
          <p:cNvSpPr txBox="1"/>
          <p:nvPr>
            <p:ph idx="2" type="body"/>
          </p:nvPr>
        </p:nvSpPr>
        <p:spPr>
          <a:xfrm>
            <a:off x="12262754" y="2925369"/>
            <a:ext cx="11821888" cy="10627346"/>
          </a:xfrm>
          <a:prstGeom prst="rect">
            <a:avLst/>
          </a:prstGeom>
          <a:noFill/>
          <a:ln>
            <a:noFill/>
          </a:ln>
        </p:spPr>
        <p:txBody>
          <a:bodyPr anchorCtr="0" anchor="t" bIns="45700" lIns="0" spcFirstLastPara="1" rIns="91425" wrap="square" tIns="45700">
            <a:noAutofit/>
          </a:bodyPr>
          <a:lstStyle>
            <a:lvl1pPr indent="-228600" lvl="0" marL="457200" marR="0" rtl="0" algn="just">
              <a:lnSpc>
                <a:spcPct val="90000"/>
              </a:lnSpc>
              <a:spcBef>
                <a:spcPts val="2000"/>
              </a:spcBef>
              <a:spcAft>
                <a:spcPts val="0"/>
              </a:spcAft>
              <a:buClr>
                <a:srgbClr val="000000"/>
              </a:buClr>
              <a:buSzPts val="3600"/>
              <a:buFont typeface="Arial"/>
              <a:buNone/>
              <a:defRPr b="0" i="0" sz="3600" u="none" cap="none" strike="noStrike">
                <a:solidFill>
                  <a:srgbClr val="000000"/>
                </a:solidFill>
                <a:latin typeface="Calibri"/>
                <a:ea typeface="Calibri"/>
                <a:cs typeface="Calibri"/>
                <a:sym typeface="Calibri"/>
              </a:defRPr>
            </a:lvl1pPr>
            <a:lvl2pPr indent="-508000" lvl="1" marL="9144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2pPr>
            <a:lvl3pPr indent="-508000" lvl="2" marL="13716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3pPr>
            <a:lvl4pPr indent="-508000" lvl="3" marL="18288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4pPr>
            <a:lvl5pPr indent="-508000" lvl="4" marL="2286000" marR="0" rtl="0" algn="l">
              <a:lnSpc>
                <a:spcPct val="90000"/>
              </a:lnSpc>
              <a:spcBef>
                <a:spcPts val="1000"/>
              </a:spcBef>
              <a:spcAft>
                <a:spcPts val="0"/>
              </a:spcAft>
              <a:buClr>
                <a:schemeClr val="dk1"/>
              </a:buClr>
              <a:buSzPts val="4400"/>
              <a:buFont typeface="Arial"/>
              <a:buChar char="•"/>
              <a:defRPr b="0" i="0" sz="44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97" name="Google Shape;97;p47"/>
          <p:cNvSpPr txBox="1"/>
          <p:nvPr>
            <p:ph idx="3" type="body"/>
          </p:nvPr>
        </p:nvSpPr>
        <p:spPr>
          <a:xfrm>
            <a:off x="195941" y="1709344"/>
            <a:ext cx="23888702" cy="1101724"/>
          </a:xfrm>
          <a:prstGeom prst="rect">
            <a:avLst/>
          </a:prstGeom>
          <a:noFill/>
          <a:ln>
            <a:noFill/>
          </a:ln>
        </p:spPr>
        <p:txBody>
          <a:bodyPr anchorCtr="0" anchor="ctr" bIns="45700" lIns="0" spcFirstLastPara="1" rIns="91425" wrap="square" tIns="45700">
            <a:noAutofit/>
          </a:bodyPr>
          <a:lstStyle>
            <a:lvl1pPr indent="-228600" lvl="0" marL="457200" marR="0" rtl="0" algn="just">
              <a:lnSpc>
                <a:spcPct val="90000"/>
              </a:lnSpc>
              <a:spcBef>
                <a:spcPts val="2000"/>
              </a:spcBef>
              <a:spcAft>
                <a:spcPts val="0"/>
              </a:spcAft>
              <a:buClr>
                <a:schemeClr val="lt2"/>
              </a:buClr>
              <a:buSzPts val="4800"/>
              <a:buFont typeface="Arial"/>
              <a:buNone/>
              <a:defRPr b="0" i="1" sz="4800" u="none" cap="none" strike="noStrike">
                <a:solidFill>
                  <a:schemeClr val="lt2"/>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13" name="Shape 13"/>
        <p:cNvGrpSpPr/>
        <p:nvPr/>
      </p:nvGrpSpPr>
      <p:grpSpPr>
        <a:xfrm>
          <a:off x="0" y="0"/>
          <a:ext cx="0" cy="0"/>
          <a:chOff x="0" y="0"/>
          <a:chExt cx="0" cy="0"/>
        </a:xfrm>
      </p:grpSpPr>
      <p:sp>
        <p:nvSpPr>
          <p:cNvPr id="14" name="Google Shape;14;p29"/>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29"/>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6" name="Google Shape;16;p2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7" name="Shape 17"/>
        <p:cNvGrpSpPr/>
        <p:nvPr/>
      </p:nvGrpSpPr>
      <p:grpSpPr>
        <a:xfrm>
          <a:off x="0" y="0"/>
          <a:ext cx="0" cy="0"/>
          <a:chOff x="0" y="0"/>
          <a:chExt cx="0" cy="0"/>
        </a:xfrm>
      </p:grpSpPr>
      <p:sp>
        <p:nvSpPr>
          <p:cNvPr id="18" name="Google Shape;18;p33"/>
          <p:cNvSpPr/>
          <p:nvPr>
            <p:ph idx="2" type="pic"/>
          </p:nvPr>
        </p:nvSpPr>
        <p:spPr>
          <a:xfrm>
            <a:off x="3124200" y="-38100"/>
            <a:ext cx="18135600" cy="12096698"/>
          </a:xfrm>
          <a:prstGeom prst="rect">
            <a:avLst/>
          </a:prstGeom>
          <a:noFill/>
          <a:ln>
            <a:noFill/>
          </a:ln>
        </p:spPr>
      </p:sp>
      <p:sp>
        <p:nvSpPr>
          <p:cNvPr id="19" name="Google Shape;19;p33"/>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0" name="Google Shape;20;p33"/>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1" name="Google Shape;21;p3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re">
  <p:cSld name="Title - Centre">
    <p:spTree>
      <p:nvGrpSpPr>
        <p:cNvPr id="22" name="Shape 22"/>
        <p:cNvGrpSpPr/>
        <p:nvPr/>
      </p:nvGrpSpPr>
      <p:grpSpPr>
        <a:xfrm>
          <a:off x="0" y="0"/>
          <a:ext cx="0" cy="0"/>
          <a:chOff x="0" y="0"/>
          <a:chExt cx="0" cy="0"/>
        </a:xfrm>
      </p:grpSpPr>
      <p:sp>
        <p:nvSpPr>
          <p:cNvPr id="23" name="Google Shape;23;p34"/>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3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5" name="Shape 25"/>
        <p:cNvGrpSpPr/>
        <p:nvPr/>
      </p:nvGrpSpPr>
      <p:grpSpPr>
        <a:xfrm>
          <a:off x="0" y="0"/>
          <a:ext cx="0" cy="0"/>
          <a:chOff x="0" y="0"/>
          <a:chExt cx="0" cy="0"/>
        </a:xfrm>
      </p:grpSpPr>
      <p:sp>
        <p:nvSpPr>
          <p:cNvPr id="26" name="Google Shape;26;p35"/>
          <p:cNvSpPr/>
          <p:nvPr>
            <p:ph idx="2" type="pic"/>
          </p:nvPr>
        </p:nvSpPr>
        <p:spPr>
          <a:xfrm>
            <a:off x="7950200" y="1104900"/>
            <a:ext cx="17259302" cy="11506201"/>
          </a:xfrm>
          <a:prstGeom prst="rect">
            <a:avLst/>
          </a:prstGeom>
          <a:noFill/>
          <a:ln>
            <a:noFill/>
          </a:ln>
        </p:spPr>
      </p:sp>
      <p:sp>
        <p:nvSpPr>
          <p:cNvPr id="27" name="Google Shape;27;p35"/>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35"/>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9" name="Google Shape;29;p3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0" name="Shape 30"/>
        <p:cNvGrpSpPr/>
        <p:nvPr/>
      </p:nvGrpSpPr>
      <p:grpSpPr>
        <a:xfrm>
          <a:off x="0" y="0"/>
          <a:ext cx="0" cy="0"/>
          <a:chOff x="0" y="0"/>
          <a:chExt cx="0" cy="0"/>
        </a:xfrm>
      </p:grpSpPr>
      <p:sp>
        <p:nvSpPr>
          <p:cNvPr id="31" name="Google Shape;31;p36"/>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2" name="Google Shape;32;p3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33" name="Shape 33"/>
        <p:cNvGrpSpPr/>
        <p:nvPr/>
      </p:nvGrpSpPr>
      <p:grpSpPr>
        <a:xfrm>
          <a:off x="0" y="0"/>
          <a:ext cx="0" cy="0"/>
          <a:chOff x="0" y="0"/>
          <a:chExt cx="0" cy="0"/>
        </a:xfrm>
      </p:grpSpPr>
      <p:sp>
        <p:nvSpPr>
          <p:cNvPr id="34" name="Google Shape;34;p37"/>
          <p:cNvSpPr/>
          <p:nvPr>
            <p:ph idx="2" type="pic"/>
          </p:nvPr>
        </p:nvSpPr>
        <p:spPr>
          <a:xfrm>
            <a:off x="10960100" y="3149600"/>
            <a:ext cx="13944600" cy="9296400"/>
          </a:xfrm>
          <a:prstGeom prst="rect">
            <a:avLst/>
          </a:prstGeom>
          <a:noFill/>
          <a:ln>
            <a:noFill/>
          </a:ln>
        </p:spPr>
      </p:sp>
      <p:sp>
        <p:nvSpPr>
          <p:cNvPr id="35" name="Google Shape;35;p3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37"/>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7" name="Google Shape;37;p3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38" name="Shape 38"/>
        <p:cNvGrpSpPr/>
        <p:nvPr/>
      </p:nvGrpSpPr>
      <p:grpSpPr>
        <a:xfrm>
          <a:off x="0" y="0"/>
          <a:ext cx="0" cy="0"/>
          <a:chOff x="0" y="0"/>
          <a:chExt cx="0" cy="0"/>
        </a:xfrm>
      </p:grpSpPr>
      <p:sp>
        <p:nvSpPr>
          <p:cNvPr id="39" name="Google Shape;39;p38"/>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0" name="Google Shape;40;p3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1" name="Shape 41"/>
        <p:cNvGrpSpPr/>
        <p:nvPr/>
      </p:nvGrpSpPr>
      <p:grpSpPr>
        <a:xfrm>
          <a:off x="0" y="0"/>
          <a:ext cx="0" cy="0"/>
          <a:chOff x="0" y="0"/>
          <a:chExt cx="0" cy="0"/>
        </a:xfrm>
      </p:grpSpPr>
      <p:sp>
        <p:nvSpPr>
          <p:cNvPr id="42" name="Google Shape;42;p39"/>
          <p:cNvSpPr/>
          <p:nvPr>
            <p:ph idx="2" type="pic"/>
          </p:nvPr>
        </p:nvSpPr>
        <p:spPr>
          <a:xfrm>
            <a:off x="15681340" y="7035800"/>
            <a:ext cx="8396678" cy="5600700"/>
          </a:xfrm>
          <a:prstGeom prst="rect">
            <a:avLst/>
          </a:prstGeom>
          <a:noFill/>
          <a:ln>
            <a:noFill/>
          </a:ln>
        </p:spPr>
      </p:sp>
      <p:sp>
        <p:nvSpPr>
          <p:cNvPr id="43" name="Google Shape;43;p39"/>
          <p:cNvSpPr/>
          <p:nvPr>
            <p:ph idx="3" type="pic"/>
          </p:nvPr>
        </p:nvSpPr>
        <p:spPr>
          <a:xfrm>
            <a:off x="15290800" y="1130300"/>
            <a:ext cx="8331200" cy="5554134"/>
          </a:xfrm>
          <a:prstGeom prst="rect">
            <a:avLst/>
          </a:prstGeom>
          <a:noFill/>
          <a:ln>
            <a:noFill/>
          </a:ln>
        </p:spPr>
      </p:sp>
      <p:sp>
        <p:nvSpPr>
          <p:cNvPr id="44" name="Google Shape;44;p39"/>
          <p:cNvSpPr/>
          <p:nvPr>
            <p:ph idx="4" type="pic"/>
          </p:nvPr>
        </p:nvSpPr>
        <p:spPr>
          <a:xfrm>
            <a:off x="-304800" y="1130300"/>
            <a:ext cx="17202150" cy="11468100"/>
          </a:xfrm>
          <a:prstGeom prst="rect">
            <a:avLst/>
          </a:prstGeom>
          <a:noFill/>
          <a:ln>
            <a:noFill/>
          </a:ln>
        </p:spPr>
      </p:sp>
      <p:sp>
        <p:nvSpPr>
          <p:cNvPr id="45" name="Google Shape;45;p3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27"/>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2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9" name="Shape 59"/>
        <p:cNvGrpSpPr/>
        <p:nvPr/>
      </p:nvGrpSpPr>
      <p:grpSpPr>
        <a:xfrm>
          <a:off x="0" y="0"/>
          <a:ext cx="0" cy="0"/>
          <a:chOff x="0" y="0"/>
          <a:chExt cx="0" cy="0"/>
        </a:xfrm>
      </p:grpSpPr>
      <p:sp>
        <p:nvSpPr>
          <p:cNvPr id="60" name="Google Shape;60;p30"/>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61" name="Google Shape;61;p30"/>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62" name="Google Shape;62;p3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42"/>
          <p:cNvSpPr/>
          <p:nvPr/>
        </p:nvSpPr>
        <p:spPr>
          <a:xfrm>
            <a:off x="0" y="0"/>
            <a:ext cx="24384000" cy="13716000"/>
          </a:xfrm>
          <a:prstGeom prst="rect">
            <a:avLst/>
          </a:prstGeom>
          <a:solidFill>
            <a:srgbClr val="FDFB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1" i="0" sz="6000" u="none" cap="none" strike="noStrike">
              <a:solidFill>
                <a:schemeClr val="lt1"/>
              </a:solidFill>
              <a:latin typeface="Helvetica Neue"/>
              <a:ea typeface="Helvetica Neue"/>
              <a:cs typeface="Helvetica Neue"/>
              <a:sym typeface="Helvetica Neue"/>
            </a:endParaRPr>
          </a:p>
        </p:txBody>
      </p:sp>
      <p:sp>
        <p:nvSpPr>
          <p:cNvPr id="71" name="Google Shape;71;p42"/>
          <p:cNvSpPr/>
          <p:nvPr/>
        </p:nvSpPr>
        <p:spPr>
          <a:xfrm>
            <a:off x="0" y="1573777"/>
            <a:ext cx="23198596" cy="18455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1" i="0" sz="6000" u="none" cap="none" strike="noStrike">
              <a:solidFill>
                <a:schemeClr val="lt1"/>
              </a:solidFill>
              <a:latin typeface="Helvetica Neue"/>
              <a:ea typeface="Helvetica Neue"/>
              <a:cs typeface="Helvetica Neue"/>
              <a:sym typeface="Helvetica Neue"/>
            </a:endParaRPr>
          </a:p>
        </p:txBody>
      </p:sp>
      <p:sp>
        <p:nvSpPr>
          <p:cNvPr id="72" name="Google Shape;72;p42"/>
          <p:cNvSpPr txBox="1"/>
          <p:nvPr>
            <p:ph type="title"/>
          </p:nvPr>
        </p:nvSpPr>
        <p:spPr>
          <a:xfrm>
            <a:off x="195942" y="163285"/>
            <a:ext cx="23002656" cy="1240214"/>
          </a:xfrm>
          <a:prstGeom prst="rect">
            <a:avLst/>
          </a:prstGeom>
          <a:noFill/>
          <a:ln>
            <a:noFill/>
          </a:ln>
        </p:spPr>
        <p:txBody>
          <a:bodyPr anchorCtr="0" anchor="ctr" bIns="54000" lIns="0" spcFirstLastPara="1" rIns="54000" wrap="square" tIns="54000">
            <a:noAutofit/>
          </a:bodyPr>
          <a:lstStyle>
            <a:lvl1pPr lvl="0" marR="0" rtl="0" algn="l">
              <a:lnSpc>
                <a:spcPct val="90000"/>
              </a:lnSpc>
              <a:spcBef>
                <a:spcPts val="0"/>
              </a:spcBef>
              <a:spcAft>
                <a:spcPts val="0"/>
              </a:spcAft>
              <a:buClr>
                <a:schemeClr val="accent3"/>
              </a:buClr>
              <a:buSzPts val="7200"/>
              <a:buFont typeface="Calibri"/>
              <a:buNone/>
              <a:defRPr b="0" i="0" sz="7200" u="none" cap="none" strike="noStrik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73" name="Google Shape;73;p42"/>
          <p:cNvPicPr preferRelativeResize="0"/>
          <p:nvPr/>
        </p:nvPicPr>
        <p:blipFill rotWithShape="1">
          <a:blip r:embed="rId1">
            <a:alphaModFix/>
          </a:blip>
          <a:srcRect b="0" l="0" r="0" t="0"/>
          <a:stretch/>
        </p:blipFill>
        <p:spPr>
          <a:xfrm>
            <a:off x="23497955" y="433385"/>
            <a:ext cx="886046" cy="198305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3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1.png"/><Relationship Id="rId5"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hyperlink" Target="http://www.resilientpreschools.eu/" TargetMode="External"/><Relationship Id="rId5"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mailto:vicky@iodevelopment.eu" TargetMode="External"/><Relationship Id="rId4" Type="http://schemas.openxmlformats.org/officeDocument/2006/relationships/hyperlink" Target="mailto:vicky@iodevelopment.eu" TargetMode="External"/><Relationship Id="rId9" Type="http://schemas.openxmlformats.org/officeDocument/2006/relationships/image" Target="../media/image30.png"/><Relationship Id="rId5" Type="http://schemas.openxmlformats.org/officeDocument/2006/relationships/hyperlink" Target="mailto:vicky@iodevelopment.eu" TargetMode="External"/><Relationship Id="rId6" Type="http://schemas.openxmlformats.org/officeDocument/2006/relationships/hyperlink" Target="mailto:vicky@iodevelopment.eu" TargetMode="External"/><Relationship Id="rId7" Type="http://schemas.openxmlformats.org/officeDocument/2006/relationships/hyperlink" Target="http://www.iodevelopment.eu/" TargetMode="External"/><Relationship Id="rId8"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descr="Image" id="102" name="Google Shape;102;p1"/>
          <p:cNvPicPr preferRelativeResize="0"/>
          <p:nvPr/>
        </p:nvPicPr>
        <p:blipFill rotWithShape="1">
          <a:blip r:embed="rId3">
            <a:alphaModFix/>
          </a:blip>
          <a:srcRect b="0" l="0" r="0" t="0"/>
          <a:stretch/>
        </p:blipFill>
        <p:spPr>
          <a:xfrm>
            <a:off x="-57045" y="-7609253"/>
            <a:ext cx="29621120" cy="21630682"/>
          </a:xfrm>
          <a:prstGeom prst="rect">
            <a:avLst/>
          </a:prstGeom>
          <a:noFill/>
          <a:ln>
            <a:noFill/>
          </a:ln>
        </p:spPr>
      </p:pic>
      <p:pic>
        <p:nvPicPr>
          <p:cNvPr id="103" name="Google Shape;103;p1"/>
          <p:cNvPicPr preferRelativeResize="0"/>
          <p:nvPr/>
        </p:nvPicPr>
        <p:blipFill rotWithShape="1">
          <a:blip r:embed="rId4">
            <a:alphaModFix/>
          </a:blip>
          <a:srcRect b="0" l="0" r="0" t="0"/>
          <a:stretch/>
        </p:blipFill>
        <p:spPr>
          <a:xfrm>
            <a:off x="19412895" y="5821172"/>
            <a:ext cx="4814397" cy="576711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descr="Image" id="170" name="Google Shape;170;p10"/>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71" name="Google Shape;171;p10"/>
          <p:cNvSpPr txBox="1"/>
          <p:nvPr>
            <p:ph type="title"/>
          </p:nvPr>
        </p:nvSpPr>
        <p:spPr>
          <a:xfrm>
            <a:off x="807951" y="604982"/>
            <a:ext cx="18494202"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chemeClr val="dk1"/>
              </a:buClr>
              <a:buSzPts val="8000"/>
              <a:buFont typeface="Arial"/>
              <a:buNone/>
            </a:pPr>
            <a:r>
              <a:rPr lang="el-GR" sz="8000">
                <a:solidFill>
                  <a:schemeClr val="dk1"/>
                </a:solidFill>
                <a:latin typeface="Arial"/>
                <a:ea typeface="Arial"/>
                <a:cs typeface="Arial"/>
                <a:sym typeface="Arial"/>
              </a:rPr>
              <a:t>Μοντέλο</a:t>
            </a:r>
            <a:r>
              <a:rPr b="1" lang="el-GR" sz="8000">
                <a:solidFill>
                  <a:srgbClr val="CC66FF"/>
                </a:solidFill>
                <a:latin typeface="Arial"/>
                <a:ea typeface="Arial"/>
                <a:cs typeface="Arial"/>
                <a:sym typeface="Arial"/>
              </a:rPr>
              <a:t> PERMA</a:t>
            </a:r>
            <a:r>
              <a:rPr lang="el-GR" sz="8000">
                <a:latin typeface="Arial"/>
                <a:ea typeface="Arial"/>
                <a:cs typeface="Arial"/>
                <a:sym typeface="Arial"/>
              </a:rPr>
              <a:t> (Seligman, 2011)</a:t>
            </a:r>
            <a:r>
              <a:rPr b="1" lang="el-GR" sz="8000">
                <a:solidFill>
                  <a:srgbClr val="CC66FF"/>
                </a:solidFill>
                <a:latin typeface="Arial"/>
                <a:ea typeface="Arial"/>
                <a:cs typeface="Arial"/>
                <a:sym typeface="Arial"/>
              </a:rPr>
              <a:t> </a:t>
            </a:r>
            <a:endParaRPr sz="8000">
              <a:latin typeface="Arial"/>
              <a:ea typeface="Arial"/>
              <a:cs typeface="Arial"/>
              <a:sym typeface="Arial"/>
            </a:endParaRPr>
          </a:p>
        </p:txBody>
      </p:sp>
      <p:grpSp>
        <p:nvGrpSpPr>
          <p:cNvPr id="172" name="Google Shape;172;p10"/>
          <p:cNvGrpSpPr/>
          <p:nvPr/>
        </p:nvGrpSpPr>
        <p:grpSpPr>
          <a:xfrm>
            <a:off x="5895763" y="2239823"/>
            <a:ext cx="12592474" cy="9580550"/>
            <a:chOff x="1047840" y="-18874"/>
            <a:chExt cx="6296237" cy="4790275"/>
          </a:xfrm>
        </p:grpSpPr>
        <p:sp>
          <p:nvSpPr>
            <p:cNvPr id="173" name="Google Shape;173;p10"/>
            <p:cNvSpPr/>
            <p:nvPr/>
          </p:nvSpPr>
          <p:spPr>
            <a:xfrm>
              <a:off x="3473251" y="1906604"/>
              <a:ext cx="1667847" cy="1343391"/>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74" name="Google Shape;174;p10"/>
            <p:cNvSpPr txBox="1"/>
            <p:nvPr/>
          </p:nvSpPr>
          <p:spPr>
            <a:xfrm>
              <a:off x="3717502" y="2103339"/>
              <a:ext cx="1179345" cy="949921"/>
            </a:xfrm>
            <a:prstGeom prst="rect">
              <a:avLst/>
            </a:prstGeom>
            <a:noFill/>
            <a:ln>
              <a:noFill/>
            </a:ln>
          </p:spPr>
          <p:txBody>
            <a:bodyPr anchorCtr="0" anchor="ctr" bIns="71100" lIns="71100" spcFirstLastPara="1" rIns="71100" wrap="square" tIns="71100">
              <a:noAutofit/>
            </a:bodyPr>
            <a:lstStyle/>
            <a:p>
              <a:pPr indent="0" lvl="0" marL="0" marR="0" rtl="0" algn="ctr">
                <a:lnSpc>
                  <a:spcPct val="90000"/>
                </a:lnSpc>
                <a:spcBef>
                  <a:spcPts val="0"/>
                </a:spcBef>
                <a:spcAft>
                  <a:spcPts val="0"/>
                </a:spcAft>
                <a:buClr>
                  <a:schemeClr val="lt1"/>
                </a:buClr>
                <a:buSzPts val="2800"/>
                <a:buFont typeface="Calibri"/>
                <a:buNone/>
              </a:pPr>
              <a:r>
                <a:rPr b="1" i="0" lang="el-GR" sz="5600" u="none" cap="none" strike="noStrike">
                  <a:solidFill>
                    <a:schemeClr val="lt1"/>
                  </a:solidFill>
                  <a:latin typeface="Calibri"/>
                  <a:ea typeface="Calibri"/>
                  <a:cs typeface="Calibri"/>
                  <a:sym typeface="Calibri"/>
                </a:rPr>
                <a:t>PERMA</a:t>
              </a:r>
              <a:endParaRPr b="1" i="0" sz="6000" u="none" cap="none" strike="noStrike">
                <a:solidFill>
                  <a:srgbClr val="000000"/>
                </a:solidFill>
                <a:latin typeface="Helvetica Neue"/>
                <a:ea typeface="Helvetica Neue"/>
                <a:cs typeface="Helvetica Neue"/>
                <a:sym typeface="Helvetica Neue"/>
              </a:endParaRPr>
            </a:p>
          </p:txBody>
        </p:sp>
        <p:sp>
          <p:nvSpPr>
            <p:cNvPr id="175" name="Google Shape;175;p10"/>
            <p:cNvSpPr/>
            <p:nvPr/>
          </p:nvSpPr>
          <p:spPr>
            <a:xfrm rot="-5400000">
              <a:off x="4176727" y="1439484"/>
              <a:ext cx="260894" cy="456753"/>
            </a:xfrm>
            <a:prstGeom prst="rightArrow">
              <a:avLst>
                <a:gd fmla="val 60000" name="adj1"/>
                <a:gd fmla="val 50000" name="adj2"/>
              </a:avLst>
            </a:prstGeom>
            <a:solidFill>
              <a:schemeClr val="accent2"/>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76" name="Google Shape;176;p10"/>
            <p:cNvSpPr txBox="1"/>
            <p:nvPr/>
          </p:nvSpPr>
          <p:spPr>
            <a:xfrm rot="-5400000">
              <a:off x="4215861" y="1569969"/>
              <a:ext cx="182626" cy="2740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Helvetica Neue"/>
                <a:buNone/>
              </a:pPr>
              <a:r>
                <a:t/>
              </a:r>
              <a:endParaRPr b="1" i="0" sz="3800" u="none" cap="none" strike="noStrike">
                <a:solidFill>
                  <a:schemeClr val="lt1"/>
                </a:solidFill>
                <a:latin typeface="Calibri"/>
                <a:ea typeface="Calibri"/>
                <a:cs typeface="Calibri"/>
                <a:sym typeface="Calibri"/>
              </a:endParaRPr>
            </a:p>
          </p:txBody>
        </p:sp>
        <p:sp>
          <p:nvSpPr>
            <p:cNvPr id="177" name="Google Shape;177;p10"/>
            <p:cNvSpPr/>
            <p:nvPr/>
          </p:nvSpPr>
          <p:spPr>
            <a:xfrm>
              <a:off x="3248711" y="-18874"/>
              <a:ext cx="2427257" cy="1433224"/>
            </a:xfrm>
            <a:prstGeom prst="ellipse">
              <a:avLst/>
            </a:prstGeom>
            <a:solidFill>
              <a:srgbClr val="FF0000"/>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78" name="Google Shape;178;p10"/>
            <p:cNvSpPr txBox="1"/>
            <p:nvPr/>
          </p:nvSpPr>
          <p:spPr>
            <a:xfrm>
              <a:off x="3363639" y="87085"/>
              <a:ext cx="2235478" cy="1013442"/>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2400"/>
                <a:buFont typeface="Helvetica Neue"/>
                <a:buNone/>
              </a:pPr>
              <a:r>
                <a:t/>
              </a:r>
              <a:endParaRPr b="1" i="0" sz="4800" u="none" cap="none" strike="noStrike">
                <a:solidFill>
                  <a:schemeClr val="lt1"/>
                </a:solidFill>
                <a:latin typeface="Calibri"/>
                <a:ea typeface="Calibri"/>
                <a:cs typeface="Calibri"/>
                <a:sym typeface="Calibri"/>
              </a:endParaRPr>
            </a:p>
            <a:p>
              <a:pPr indent="0" lvl="0" marL="0" marR="0" rtl="0" algn="ctr">
                <a:lnSpc>
                  <a:spcPct val="90000"/>
                </a:lnSpc>
                <a:spcBef>
                  <a:spcPts val="1680"/>
                </a:spcBef>
                <a:spcAft>
                  <a:spcPts val="0"/>
                </a:spcAft>
                <a:buClr>
                  <a:schemeClr val="lt1"/>
                </a:buClr>
                <a:buSzPts val="2400"/>
                <a:buFont typeface="Calibri"/>
                <a:buNone/>
              </a:pPr>
              <a:r>
                <a:rPr b="1" i="0" lang="el-GR" sz="4800" u="none" cap="none" strike="noStrike">
                  <a:solidFill>
                    <a:schemeClr val="lt1"/>
                  </a:solidFill>
                  <a:latin typeface="Calibri"/>
                  <a:ea typeface="Calibri"/>
                  <a:cs typeface="Calibri"/>
                  <a:sym typeface="Calibri"/>
                </a:rPr>
                <a:t>ΘΕΤΙΚΑ ΣΥΝΑΙΣΘΗΜΑΤΑ</a:t>
              </a:r>
              <a:endParaRPr b="1" i="0" sz="60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1680"/>
                </a:spcBef>
                <a:spcAft>
                  <a:spcPts val="0"/>
                </a:spcAft>
                <a:buClr>
                  <a:srgbClr val="000000"/>
                </a:buClr>
                <a:buSzPts val="2400"/>
                <a:buFont typeface="Helvetica Neue"/>
                <a:buNone/>
              </a:pPr>
              <a:r>
                <a:t/>
              </a:r>
              <a:endParaRPr b="1" i="0" sz="4800" u="none" cap="none" strike="noStrike">
                <a:solidFill>
                  <a:schemeClr val="lt1"/>
                </a:solidFill>
                <a:latin typeface="Calibri"/>
                <a:ea typeface="Calibri"/>
                <a:cs typeface="Calibri"/>
                <a:sym typeface="Calibri"/>
              </a:endParaRPr>
            </a:p>
          </p:txBody>
        </p:sp>
        <p:sp>
          <p:nvSpPr>
            <p:cNvPr id="179" name="Google Shape;179;p10"/>
            <p:cNvSpPr/>
            <p:nvPr/>
          </p:nvSpPr>
          <p:spPr>
            <a:xfrm rot="-959580">
              <a:off x="5173004" y="2071507"/>
              <a:ext cx="211136" cy="456753"/>
            </a:xfrm>
            <a:prstGeom prst="rightArrow">
              <a:avLst>
                <a:gd fmla="val 60000" name="adj1"/>
                <a:gd fmla="val 50000" name="adj2"/>
              </a:avLst>
            </a:prstGeom>
            <a:solidFill>
              <a:schemeClr val="accent3"/>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80" name="Google Shape;180;p10"/>
            <p:cNvSpPr txBox="1"/>
            <p:nvPr/>
          </p:nvSpPr>
          <p:spPr>
            <a:xfrm rot="-959580">
              <a:off x="5174230" y="2171584"/>
              <a:ext cx="147795" cy="2740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Helvetica Neue"/>
                <a:buNone/>
              </a:pPr>
              <a:r>
                <a:t/>
              </a:r>
              <a:endParaRPr b="1" i="0" sz="3800" u="none" cap="none" strike="noStrike">
                <a:solidFill>
                  <a:schemeClr val="lt1"/>
                </a:solidFill>
                <a:latin typeface="Calibri"/>
                <a:ea typeface="Calibri"/>
                <a:cs typeface="Calibri"/>
                <a:sym typeface="Calibri"/>
              </a:endParaRPr>
            </a:p>
          </p:txBody>
        </p:sp>
        <p:sp>
          <p:nvSpPr>
            <p:cNvPr id="181" name="Google Shape;181;p10"/>
            <p:cNvSpPr/>
            <p:nvPr/>
          </p:nvSpPr>
          <p:spPr>
            <a:xfrm>
              <a:off x="5421786" y="1338409"/>
              <a:ext cx="1922291" cy="1343391"/>
            </a:xfrm>
            <a:prstGeom prst="ellipse">
              <a:avLst/>
            </a:prstGeom>
            <a:solidFill>
              <a:srgbClr val="00B050"/>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82" name="Google Shape;182;p10"/>
            <p:cNvSpPr txBox="1"/>
            <p:nvPr/>
          </p:nvSpPr>
          <p:spPr>
            <a:xfrm>
              <a:off x="5675968" y="1535144"/>
              <a:ext cx="1555571" cy="949921"/>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2400"/>
                <a:buFont typeface="Calibri"/>
                <a:buNone/>
              </a:pPr>
              <a:r>
                <a:rPr b="1" i="0" lang="el-GR" sz="4800" u="none" cap="none" strike="noStrike">
                  <a:solidFill>
                    <a:schemeClr val="lt1"/>
                  </a:solidFill>
                  <a:latin typeface="Calibri"/>
                  <a:ea typeface="Calibri"/>
                  <a:cs typeface="Calibri"/>
                  <a:sym typeface="Calibri"/>
                </a:rPr>
                <a:t>ΔΕΣΜΕΥΣΗ/ ΡΟΗ</a:t>
              </a:r>
              <a:endParaRPr b="1" i="0" sz="4800" u="none" cap="none" strike="noStrike">
                <a:solidFill>
                  <a:schemeClr val="lt1"/>
                </a:solidFill>
                <a:latin typeface="Calibri"/>
                <a:ea typeface="Calibri"/>
                <a:cs typeface="Calibri"/>
                <a:sym typeface="Calibri"/>
              </a:endParaRPr>
            </a:p>
          </p:txBody>
        </p:sp>
        <p:sp>
          <p:nvSpPr>
            <p:cNvPr id="183" name="Google Shape;183;p10"/>
            <p:cNvSpPr/>
            <p:nvPr/>
          </p:nvSpPr>
          <p:spPr>
            <a:xfrm rot="3240000">
              <a:off x="4737041" y="3099142"/>
              <a:ext cx="228945" cy="456753"/>
            </a:xfrm>
            <a:prstGeom prst="rightArrow">
              <a:avLst>
                <a:gd fmla="val 60000" name="adj1"/>
                <a:gd fmla="val 50000" name="adj2"/>
              </a:avLst>
            </a:prstGeom>
            <a:solidFill>
              <a:schemeClr val="accent4"/>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84" name="Google Shape;184;p10"/>
            <p:cNvSpPr txBox="1"/>
            <p:nvPr/>
          </p:nvSpPr>
          <p:spPr>
            <a:xfrm rot="3240000">
              <a:off x="4751197" y="3162710"/>
              <a:ext cx="160262" cy="2740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Helvetica Neue"/>
                <a:buNone/>
              </a:pPr>
              <a:r>
                <a:t/>
              </a:r>
              <a:endParaRPr b="1" i="0" sz="3800" u="none" cap="none" strike="noStrike">
                <a:solidFill>
                  <a:schemeClr val="lt1"/>
                </a:solidFill>
                <a:latin typeface="Calibri"/>
                <a:ea typeface="Calibri"/>
                <a:cs typeface="Calibri"/>
                <a:sym typeface="Calibri"/>
              </a:endParaRPr>
            </a:p>
          </p:txBody>
        </p:sp>
        <p:sp>
          <p:nvSpPr>
            <p:cNvPr id="185" name="Google Shape;185;p10"/>
            <p:cNvSpPr/>
            <p:nvPr/>
          </p:nvSpPr>
          <p:spPr>
            <a:xfrm>
              <a:off x="4500734" y="3428010"/>
              <a:ext cx="1823613" cy="1343391"/>
            </a:xfrm>
            <a:prstGeom prst="ellipse">
              <a:avLst/>
            </a:prstGeom>
            <a:solidFill>
              <a:srgbClr val="FFC000"/>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86" name="Google Shape;186;p10"/>
            <p:cNvSpPr txBox="1"/>
            <p:nvPr/>
          </p:nvSpPr>
          <p:spPr>
            <a:xfrm>
              <a:off x="4767796" y="3624745"/>
              <a:ext cx="1289489" cy="949921"/>
            </a:xfrm>
            <a:prstGeom prst="rect">
              <a:avLst/>
            </a:prstGeom>
            <a:noFill/>
            <a:ln>
              <a:noFill/>
            </a:ln>
          </p:spPr>
          <p:txBody>
            <a:bodyPr anchorCtr="0" anchor="ctr" bIns="66000" lIns="66000" spcFirstLastPara="1" rIns="66000" wrap="square" tIns="66000">
              <a:noAutofit/>
            </a:bodyPr>
            <a:lstStyle/>
            <a:p>
              <a:pPr indent="0" lvl="0" marL="0" marR="0" rtl="0" algn="ctr">
                <a:lnSpc>
                  <a:spcPct val="90000"/>
                </a:lnSpc>
                <a:spcBef>
                  <a:spcPts val="0"/>
                </a:spcBef>
                <a:spcAft>
                  <a:spcPts val="0"/>
                </a:spcAft>
                <a:buClr>
                  <a:schemeClr val="lt1"/>
                </a:buClr>
                <a:buSzPts val="2600"/>
                <a:buFont typeface="Calibri"/>
                <a:buNone/>
              </a:pPr>
              <a:r>
                <a:rPr b="1" i="0" lang="el-GR" sz="5200" u="none" cap="none" strike="noStrike">
                  <a:solidFill>
                    <a:schemeClr val="lt1"/>
                  </a:solidFill>
                  <a:latin typeface="Calibri"/>
                  <a:ea typeface="Calibri"/>
                  <a:cs typeface="Calibri"/>
                  <a:sym typeface="Calibri"/>
                </a:rPr>
                <a:t>ΘΕΤΙΚΕΣ ΣΧΕΣΕΙΣ</a:t>
              </a:r>
              <a:endParaRPr b="1" i="0" sz="5200" u="none" cap="none" strike="noStrike">
                <a:solidFill>
                  <a:schemeClr val="lt1"/>
                </a:solidFill>
                <a:latin typeface="Calibri"/>
                <a:ea typeface="Calibri"/>
                <a:cs typeface="Calibri"/>
                <a:sym typeface="Calibri"/>
              </a:endParaRPr>
            </a:p>
          </p:txBody>
        </p:sp>
        <p:sp>
          <p:nvSpPr>
            <p:cNvPr id="187" name="Google Shape;187;p10"/>
            <p:cNvSpPr/>
            <p:nvPr/>
          </p:nvSpPr>
          <p:spPr>
            <a:xfrm rot="7560000">
              <a:off x="3650266" y="3097784"/>
              <a:ext cx="227112" cy="456753"/>
            </a:xfrm>
            <a:prstGeom prst="rightArrow">
              <a:avLst>
                <a:gd fmla="val 60000" name="adj1"/>
                <a:gd fmla="val 50000" name="adj2"/>
              </a:avLst>
            </a:prstGeom>
            <a:solidFill>
              <a:srgbClr val="599BD5"/>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88" name="Google Shape;188;p10"/>
            <p:cNvSpPr txBox="1"/>
            <p:nvPr/>
          </p:nvSpPr>
          <p:spPr>
            <a:xfrm rot="-3240000">
              <a:off x="3704357" y="3161574"/>
              <a:ext cx="158978" cy="2740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Helvetica Neue"/>
                <a:buNone/>
              </a:pPr>
              <a:r>
                <a:t/>
              </a:r>
              <a:endParaRPr b="1" i="0" sz="3800" u="none" cap="none" strike="noStrike">
                <a:solidFill>
                  <a:schemeClr val="lt1"/>
                </a:solidFill>
                <a:latin typeface="Calibri"/>
                <a:ea typeface="Calibri"/>
                <a:cs typeface="Calibri"/>
                <a:sym typeface="Calibri"/>
              </a:endParaRPr>
            </a:p>
          </p:txBody>
        </p:sp>
        <p:sp>
          <p:nvSpPr>
            <p:cNvPr id="189" name="Google Shape;189;p10"/>
            <p:cNvSpPr/>
            <p:nvPr/>
          </p:nvSpPr>
          <p:spPr>
            <a:xfrm>
              <a:off x="2152020" y="3356970"/>
              <a:ext cx="1863310" cy="1343391"/>
            </a:xfrm>
            <a:prstGeom prst="ellipse">
              <a:avLst/>
            </a:prstGeom>
            <a:solidFill>
              <a:srgbClr val="599BD5"/>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90" name="Google Shape;190;p10"/>
            <p:cNvSpPr txBox="1"/>
            <p:nvPr/>
          </p:nvSpPr>
          <p:spPr>
            <a:xfrm>
              <a:off x="2543028" y="3624745"/>
              <a:ext cx="1317560" cy="949921"/>
            </a:xfrm>
            <a:prstGeom prst="rect">
              <a:avLst/>
            </a:prstGeom>
            <a:noFill/>
            <a:ln>
              <a:noFill/>
            </a:ln>
          </p:spPr>
          <p:txBody>
            <a:bodyPr anchorCtr="0" anchor="ctr" bIns="66000" lIns="66000" spcFirstLastPara="1" rIns="66000" wrap="square" tIns="66000">
              <a:noAutofit/>
            </a:bodyPr>
            <a:lstStyle/>
            <a:p>
              <a:pPr indent="0" lvl="0" marL="0" marR="0" rtl="0" algn="ctr">
                <a:lnSpc>
                  <a:spcPct val="90000"/>
                </a:lnSpc>
                <a:spcBef>
                  <a:spcPts val="0"/>
                </a:spcBef>
                <a:spcAft>
                  <a:spcPts val="0"/>
                </a:spcAft>
                <a:buClr>
                  <a:schemeClr val="lt1"/>
                </a:buClr>
                <a:buSzPts val="2600"/>
                <a:buFont typeface="Calibri"/>
                <a:buNone/>
              </a:pPr>
              <a:r>
                <a:rPr b="1" i="0" lang="el-GR" sz="5200" u="none" cap="none" strike="noStrike">
                  <a:solidFill>
                    <a:schemeClr val="lt1"/>
                  </a:solidFill>
                  <a:latin typeface="Calibri"/>
                  <a:ea typeface="Calibri"/>
                  <a:cs typeface="Calibri"/>
                  <a:sym typeface="Calibri"/>
                </a:rPr>
                <a:t>ΝΟΗΜΑ</a:t>
              </a:r>
              <a:endParaRPr b="1" i="0" sz="6000" u="none" cap="none" strike="noStrike">
                <a:solidFill>
                  <a:srgbClr val="000000"/>
                </a:solidFill>
                <a:latin typeface="Helvetica Neue"/>
                <a:ea typeface="Helvetica Neue"/>
                <a:cs typeface="Helvetica Neue"/>
                <a:sym typeface="Helvetica Neue"/>
              </a:endParaRPr>
            </a:p>
            <a:p>
              <a:pPr indent="0" lvl="0" marL="0" marR="0" rtl="0" algn="ctr">
                <a:lnSpc>
                  <a:spcPct val="90000"/>
                </a:lnSpc>
                <a:spcBef>
                  <a:spcPts val="1820"/>
                </a:spcBef>
                <a:spcAft>
                  <a:spcPts val="0"/>
                </a:spcAft>
                <a:buClr>
                  <a:schemeClr val="lt1"/>
                </a:buClr>
                <a:buSzPts val="2600"/>
                <a:buFont typeface="Calibri"/>
                <a:buNone/>
              </a:pPr>
              <a:r>
                <a:rPr b="1" i="0" lang="el-GR" sz="5200" u="none" cap="none" strike="noStrike">
                  <a:solidFill>
                    <a:schemeClr val="lt1"/>
                  </a:solidFill>
                  <a:latin typeface="Calibri"/>
                  <a:ea typeface="Calibri"/>
                  <a:cs typeface="Calibri"/>
                  <a:sym typeface="Calibri"/>
                </a:rPr>
                <a:t>ΖΩΗΣ</a:t>
              </a:r>
              <a:endParaRPr b="1" i="0" sz="5200" u="none" cap="none" strike="noStrike">
                <a:solidFill>
                  <a:schemeClr val="lt1"/>
                </a:solidFill>
                <a:latin typeface="Calibri"/>
                <a:ea typeface="Calibri"/>
                <a:cs typeface="Calibri"/>
                <a:sym typeface="Calibri"/>
              </a:endParaRPr>
            </a:p>
          </p:txBody>
        </p:sp>
        <p:sp>
          <p:nvSpPr>
            <p:cNvPr id="191" name="Google Shape;191;p10"/>
            <p:cNvSpPr/>
            <p:nvPr/>
          </p:nvSpPr>
          <p:spPr>
            <a:xfrm rot="-9781258">
              <a:off x="3219638" y="2052030"/>
              <a:ext cx="223791" cy="456753"/>
            </a:xfrm>
            <a:prstGeom prst="rightArrow">
              <a:avLst>
                <a:gd fmla="val 60000" name="adj1"/>
                <a:gd fmla="val 50000" name="adj2"/>
              </a:avLst>
            </a:prstGeom>
            <a:solidFill>
              <a:schemeClr val="accent6"/>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92" name="Google Shape;192;p10"/>
            <p:cNvSpPr txBox="1"/>
            <p:nvPr/>
          </p:nvSpPr>
          <p:spPr>
            <a:xfrm rot="1018742">
              <a:off x="3285312" y="2153184"/>
              <a:ext cx="156654" cy="274051"/>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900"/>
                <a:buFont typeface="Helvetica Neue"/>
                <a:buNone/>
              </a:pPr>
              <a:r>
                <a:t/>
              </a:r>
              <a:endParaRPr b="1" i="0" sz="3800" u="none" cap="none" strike="noStrike">
                <a:solidFill>
                  <a:schemeClr val="lt1"/>
                </a:solidFill>
                <a:latin typeface="Calibri"/>
                <a:ea typeface="Calibri"/>
                <a:cs typeface="Calibri"/>
                <a:sym typeface="Calibri"/>
              </a:endParaRPr>
            </a:p>
          </p:txBody>
        </p:sp>
        <p:sp>
          <p:nvSpPr>
            <p:cNvPr id="193" name="Google Shape;193;p10"/>
            <p:cNvSpPr/>
            <p:nvPr/>
          </p:nvSpPr>
          <p:spPr>
            <a:xfrm>
              <a:off x="1047840" y="1455090"/>
              <a:ext cx="2147936" cy="1173255"/>
            </a:xfrm>
            <a:prstGeom prst="ellipse">
              <a:avLst/>
            </a:prstGeom>
            <a:solidFill>
              <a:schemeClr val="accent6"/>
            </a:solidFill>
            <a:ln cap="flat" cmpd="sng" w="12700">
              <a:solidFill>
                <a:schemeClr val="lt1"/>
              </a:solidFill>
              <a:prstDash val="solid"/>
              <a:miter lim="800000"/>
              <a:headEnd len="sm" w="sm" type="none"/>
              <a:tailEnd len="sm" w="sm" type="none"/>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
          <p:nvSpPr>
            <p:cNvPr id="194" name="Google Shape;194;p10"/>
            <p:cNvSpPr txBox="1"/>
            <p:nvPr/>
          </p:nvSpPr>
          <p:spPr>
            <a:xfrm>
              <a:off x="1128268" y="1521338"/>
              <a:ext cx="2033658" cy="949921"/>
            </a:xfrm>
            <a:prstGeom prst="rect">
              <a:avLst/>
            </a:prstGeom>
            <a:noFill/>
            <a:ln>
              <a:noFill/>
            </a:ln>
          </p:spPr>
          <p:txBody>
            <a:bodyPr anchorCtr="0" anchor="ctr" bIns="66000" lIns="66000" spcFirstLastPara="1" rIns="66000" wrap="square" tIns="66000">
              <a:noAutofit/>
            </a:bodyPr>
            <a:lstStyle/>
            <a:p>
              <a:pPr indent="0" lvl="0" marL="0" marR="0" rtl="0" algn="ctr">
                <a:lnSpc>
                  <a:spcPct val="90000"/>
                </a:lnSpc>
                <a:spcBef>
                  <a:spcPts val="0"/>
                </a:spcBef>
                <a:spcAft>
                  <a:spcPts val="0"/>
                </a:spcAft>
                <a:buClr>
                  <a:schemeClr val="lt1"/>
                </a:buClr>
                <a:buSzPts val="2600"/>
                <a:buFont typeface="Calibri"/>
                <a:buNone/>
              </a:pPr>
              <a:r>
                <a:rPr b="1" i="0" lang="el-GR" sz="5200" u="none" cap="none" strike="noStrike">
                  <a:solidFill>
                    <a:schemeClr val="lt1"/>
                  </a:solidFill>
                  <a:latin typeface="Calibri"/>
                  <a:ea typeface="Calibri"/>
                  <a:cs typeface="Calibri"/>
                  <a:sym typeface="Calibri"/>
                </a:rPr>
                <a:t>ΕΠΙΤΕΥΓΜΑΤΑ</a:t>
              </a:r>
              <a:endParaRPr b="1" i="0" sz="5200" u="none" cap="none" strike="noStrike">
                <a:solidFill>
                  <a:schemeClr val="lt1"/>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Image" id="199" name="Google Shape;199;p11"/>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00" name="Google Shape;200;p11"/>
          <p:cNvSpPr txBox="1"/>
          <p:nvPr>
            <p:ph type="title"/>
          </p:nvPr>
        </p:nvSpPr>
        <p:spPr>
          <a:xfrm>
            <a:off x="1442227" y="604982"/>
            <a:ext cx="17859926"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P= Θετικά Συναισθήματα</a:t>
            </a:r>
            <a:endParaRPr sz="8000">
              <a:latin typeface="Arial"/>
              <a:ea typeface="Arial"/>
              <a:cs typeface="Arial"/>
              <a:sym typeface="Arial"/>
            </a:endParaRPr>
          </a:p>
        </p:txBody>
      </p:sp>
      <p:sp>
        <p:nvSpPr>
          <p:cNvPr id="201" name="Google Shape;201;p11"/>
          <p:cNvSpPr txBox="1"/>
          <p:nvPr/>
        </p:nvSpPr>
        <p:spPr>
          <a:xfrm>
            <a:off x="1689100" y="2356021"/>
            <a:ext cx="21005800" cy="9296400"/>
          </a:xfrm>
          <a:prstGeom prst="rect">
            <a:avLst/>
          </a:prstGeom>
          <a:noFill/>
          <a:ln>
            <a:noFill/>
          </a:ln>
        </p:spPr>
        <p:txBody>
          <a:bodyPr anchorCtr="0" anchor="ctr" bIns="50800" lIns="50800" spcFirstLastPara="1" rIns="50800" wrap="square" tIns="50800">
            <a:normAutofit/>
          </a:bodyPr>
          <a:lstStyle/>
          <a:p>
            <a:pPr indent="0" lvl="0" marL="0" marR="0" rtl="0" algn="l">
              <a:lnSpc>
                <a:spcPct val="100000"/>
              </a:lnSpc>
              <a:spcBef>
                <a:spcPts val="0"/>
              </a:spcBef>
              <a:spcAft>
                <a:spcPts val="0"/>
              </a:spcAft>
              <a:buClr>
                <a:srgbClr val="000000"/>
              </a:buClr>
              <a:buSzPts val="6000"/>
              <a:buFont typeface="Arial"/>
              <a:buNone/>
            </a:pPr>
            <a:r>
              <a:rPr b="1" i="0" lang="el-GR" sz="4800" u="none" cap="none" strike="noStrike">
                <a:solidFill>
                  <a:srgbClr val="000000"/>
                </a:solidFill>
                <a:latin typeface="Arial"/>
                <a:ea typeface="Arial"/>
                <a:cs typeface="Arial"/>
                <a:sym typeface="Arial"/>
              </a:rPr>
              <a:t>Η βίωση θετικών συναισθημάτων </a:t>
            </a:r>
            <a:r>
              <a:rPr b="0" i="0" lang="el-GR" sz="4800" u="none" cap="none" strike="noStrike">
                <a:solidFill>
                  <a:srgbClr val="000000"/>
                </a:solidFill>
                <a:latin typeface="Arial"/>
                <a:ea typeface="Arial"/>
                <a:cs typeface="Arial"/>
                <a:sym typeface="Arial"/>
              </a:rPr>
              <a:t>(π.χ. χαρά, ευγνωμοσύνη, ενδιαφέρον, ελπίδα, διασκέδαση):</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Arial"/>
                <a:ea typeface="Arial"/>
                <a:cs typeface="Arial"/>
                <a:sym typeface="Arial"/>
              </a:rPr>
              <a:t>ενισχύει </a:t>
            </a:r>
            <a:r>
              <a:rPr b="1" i="0" lang="el-GR" sz="4800" u="none" cap="none" strike="noStrike">
                <a:solidFill>
                  <a:srgbClr val="000000"/>
                </a:solidFill>
                <a:latin typeface="Arial"/>
                <a:ea typeface="Arial"/>
                <a:cs typeface="Arial"/>
                <a:sym typeface="Arial"/>
              </a:rPr>
              <a:t>φαντασία</a:t>
            </a:r>
            <a:r>
              <a:rPr b="0" i="0" lang="el-GR" sz="4800" u="none" cap="none" strike="noStrike">
                <a:solidFill>
                  <a:srgbClr val="000000"/>
                </a:solidFill>
                <a:latin typeface="Arial"/>
                <a:ea typeface="Arial"/>
                <a:cs typeface="Arial"/>
                <a:sym typeface="Arial"/>
              </a:rPr>
              <a:t> και τη δημιουργικότητα των παιδιών</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Arial"/>
                <a:ea typeface="Arial"/>
                <a:cs typeface="Arial"/>
                <a:sym typeface="Arial"/>
              </a:rPr>
              <a:t>Αντίδοτο στο στρες</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Arial"/>
                <a:ea typeface="Arial"/>
                <a:cs typeface="Arial"/>
                <a:sym typeface="Arial"/>
              </a:rPr>
              <a:t>Χτίζει ανθεκτικότητα και ευ ζην </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Arial"/>
                <a:ea typeface="Arial"/>
                <a:cs typeface="Arial"/>
                <a:sym typeface="Arial"/>
              </a:rPr>
              <a:t>Θετικό κλίμα στην τάξη και κίνητρα μάθησης</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Arial"/>
                <a:ea typeface="Arial"/>
                <a:cs typeface="Arial"/>
                <a:sym typeface="Arial"/>
              </a:rPr>
              <a:t>Χτίζει σωματικούς, ψυχολογικούς και κοινωνικούς πόρους</a:t>
            </a:r>
            <a:endParaRPr/>
          </a:p>
        </p:txBody>
      </p:sp>
      <p:pic>
        <p:nvPicPr>
          <p:cNvPr id="202" name="Google Shape;202;p11"/>
          <p:cNvPicPr preferRelativeResize="0"/>
          <p:nvPr/>
        </p:nvPicPr>
        <p:blipFill rotWithShape="1">
          <a:blip r:embed="rId4">
            <a:alphaModFix/>
          </a:blip>
          <a:srcRect b="0" l="0" r="0" t="0"/>
          <a:stretch/>
        </p:blipFill>
        <p:spPr>
          <a:xfrm>
            <a:off x="17509783" y="5131337"/>
            <a:ext cx="6463670" cy="374576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descr="Image" id="207" name="Google Shape;207;p12"/>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08" name="Google Shape;208;p12"/>
          <p:cNvSpPr txBox="1"/>
          <p:nvPr>
            <p:ph type="title"/>
          </p:nvPr>
        </p:nvSpPr>
        <p:spPr>
          <a:xfrm>
            <a:off x="1442227" y="604982"/>
            <a:ext cx="19850230"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Ε=Δέσμευση (πλήρης απορρόφηση σε δραστηριότητες)</a:t>
            </a:r>
            <a:endParaRPr sz="8000">
              <a:latin typeface="Arial"/>
              <a:ea typeface="Arial"/>
              <a:cs typeface="Arial"/>
              <a:sym typeface="Arial"/>
            </a:endParaRPr>
          </a:p>
        </p:txBody>
      </p:sp>
      <p:sp>
        <p:nvSpPr>
          <p:cNvPr id="209" name="Google Shape;209;p12"/>
          <p:cNvSpPr txBox="1"/>
          <p:nvPr/>
        </p:nvSpPr>
        <p:spPr>
          <a:xfrm>
            <a:off x="931179" y="2177259"/>
            <a:ext cx="21031200" cy="8702676"/>
          </a:xfrm>
          <a:prstGeom prst="rect">
            <a:avLst/>
          </a:prstGeom>
          <a:noFill/>
          <a:ln>
            <a:noFill/>
          </a:ln>
        </p:spPr>
        <p:txBody>
          <a:bodyPr anchorCtr="0" anchor="ctr" bIns="50800" lIns="50800" spcFirstLastPara="1" rIns="50800" wrap="square" tIns="50800">
            <a:normAutofit/>
          </a:bodyPr>
          <a:lstStyle/>
          <a:p>
            <a:pPr indent="-635000" lvl="0" marL="635000" marR="0" rtl="0" algn="l">
              <a:lnSpc>
                <a:spcPct val="100000"/>
              </a:lnSpc>
              <a:spcBef>
                <a:spcPts val="0"/>
              </a:spcBef>
              <a:spcAft>
                <a:spcPts val="0"/>
              </a:spcAft>
              <a:buClr>
                <a:srgbClr val="000000"/>
              </a:buClr>
              <a:buSzPts val="5500"/>
              <a:buFont typeface="Arial"/>
              <a:buChar char="•"/>
            </a:pPr>
            <a:r>
              <a:rPr b="0" i="0" lang="el-GR" sz="4400" u="none" cap="none" strike="noStrike">
                <a:solidFill>
                  <a:srgbClr val="000000"/>
                </a:solidFill>
                <a:latin typeface="Arial"/>
                <a:ea typeface="Arial"/>
                <a:cs typeface="Arial"/>
                <a:sym typeface="Arial"/>
              </a:rPr>
              <a:t>Η κατάσταση της "</a:t>
            </a:r>
            <a:r>
              <a:rPr b="1" i="0" lang="el-GR" sz="4400" u="none" cap="none" strike="noStrike">
                <a:solidFill>
                  <a:srgbClr val="000000"/>
                </a:solidFill>
                <a:latin typeface="Arial"/>
                <a:ea typeface="Arial"/>
                <a:cs typeface="Arial"/>
                <a:sym typeface="Arial"/>
              </a:rPr>
              <a:t>ροής</a:t>
            </a:r>
            <a:r>
              <a:rPr b="0" i="0" lang="el-GR" sz="4400" u="none" cap="none" strike="noStrike">
                <a:solidFill>
                  <a:srgbClr val="000000"/>
                </a:solidFill>
                <a:latin typeface="Arial"/>
                <a:ea typeface="Arial"/>
                <a:cs typeface="Arial"/>
                <a:sym typeface="Arial"/>
              </a:rPr>
              <a:t>" (πλήρης απορρόφηση σε δραστηριότητες που αξιοποιούν τις δεξιότητες/δυνατά σημεία του χαρακτήρα) (</a:t>
            </a:r>
            <a:r>
              <a:rPr b="0" i="0" lang="el-GR" sz="4400" u="none" cap="none" strike="noStrike">
                <a:solidFill>
                  <a:srgbClr val="4D4D4D"/>
                </a:solidFill>
                <a:latin typeface="Arial"/>
                <a:ea typeface="Arial"/>
                <a:cs typeface="Arial"/>
                <a:sym typeface="Arial"/>
              </a:rPr>
              <a:t>Csikszentmihalyi, 1991</a:t>
            </a:r>
            <a:r>
              <a:rPr b="0" i="0" lang="el-GR" sz="4400" u="none" cap="none" strike="noStrike">
                <a:solidFill>
                  <a:srgbClr val="000000"/>
                </a:solidFill>
                <a:latin typeface="Arial"/>
                <a:ea typeface="Arial"/>
                <a:cs typeface="Arial"/>
                <a:sym typeface="Arial"/>
              </a:rPr>
              <a:t>; </a:t>
            </a:r>
            <a:r>
              <a:rPr b="0" i="0" lang="el-GR" sz="4400" u="none" cap="none" strike="noStrike">
                <a:solidFill>
                  <a:srgbClr val="4D4D4D"/>
                </a:solidFill>
                <a:latin typeface="Arial"/>
                <a:ea typeface="Arial"/>
                <a:cs typeface="Arial"/>
                <a:sym typeface="Arial"/>
              </a:rPr>
              <a:t>Seligman, 2011</a:t>
            </a:r>
            <a:r>
              <a:rPr b="0" i="0" lang="el-GR" sz="4400" u="none" cap="none" strike="noStrike">
                <a:solidFill>
                  <a:srgbClr val="000000"/>
                </a:solidFill>
                <a:latin typeface="Arial"/>
                <a:ea typeface="Arial"/>
                <a:cs typeface="Arial"/>
                <a:sym typeface="Arial"/>
              </a:rPr>
              <a:t>).</a:t>
            </a:r>
            <a:endParaRPr/>
          </a:p>
          <a:p>
            <a:pPr indent="-635000" lvl="0" marL="635000" marR="0" rtl="0" algn="l">
              <a:lnSpc>
                <a:spcPct val="100000"/>
              </a:lnSpc>
              <a:spcBef>
                <a:spcPts val="5900"/>
              </a:spcBef>
              <a:spcAft>
                <a:spcPts val="0"/>
              </a:spcAft>
              <a:buClr>
                <a:srgbClr val="000000"/>
              </a:buClr>
              <a:buSzPts val="5500"/>
              <a:buFont typeface="Arial"/>
              <a:buChar char="•"/>
            </a:pPr>
            <a:r>
              <a:rPr b="0" i="0" lang="el-GR" sz="4400" u="none" cap="none" strike="noStrike">
                <a:solidFill>
                  <a:srgbClr val="000000"/>
                </a:solidFill>
                <a:latin typeface="Arial"/>
                <a:ea typeface="Arial"/>
                <a:cs typeface="Arial"/>
                <a:sym typeface="Arial"/>
              </a:rPr>
              <a:t>Το επίπεδο δέσμευσης συμβάλλει στην καλλιέργεια ευζωίας.</a:t>
            </a:r>
            <a:endParaRPr/>
          </a:p>
          <a:p>
            <a:pPr indent="-635000" lvl="0" marL="635000" marR="0" rtl="0" algn="l">
              <a:lnSpc>
                <a:spcPct val="100000"/>
              </a:lnSpc>
              <a:spcBef>
                <a:spcPts val="5900"/>
              </a:spcBef>
              <a:spcAft>
                <a:spcPts val="0"/>
              </a:spcAft>
              <a:buClr>
                <a:srgbClr val="000000"/>
              </a:buClr>
              <a:buSzPts val="5500"/>
              <a:buFont typeface="Arial"/>
              <a:buChar char="•"/>
            </a:pPr>
            <a:r>
              <a:rPr b="0" i="0" lang="el-GR" sz="4400" u="none" cap="none" strike="noStrike">
                <a:solidFill>
                  <a:srgbClr val="000000"/>
                </a:solidFill>
                <a:latin typeface="Arial"/>
                <a:ea typeface="Arial"/>
                <a:cs typeface="Arial"/>
                <a:sym typeface="Arial"/>
              </a:rPr>
              <a:t>Οι τάξεις που ενθαρρύνουν την δέσμευση ενεργοποιούν το </a:t>
            </a:r>
            <a:r>
              <a:rPr b="1" i="0" lang="el-GR" sz="4400" u="none" cap="none" strike="noStrike">
                <a:solidFill>
                  <a:srgbClr val="000000"/>
                </a:solidFill>
                <a:latin typeface="Arial"/>
                <a:ea typeface="Arial"/>
                <a:cs typeface="Arial"/>
                <a:sym typeface="Arial"/>
              </a:rPr>
              <a:t>ενδιαφέρον</a:t>
            </a:r>
            <a:r>
              <a:rPr b="0" i="0" lang="el-GR" sz="4400" u="none" cap="none" strike="noStrike">
                <a:solidFill>
                  <a:srgbClr val="000000"/>
                </a:solidFill>
                <a:latin typeface="Arial"/>
                <a:ea typeface="Arial"/>
                <a:cs typeface="Arial"/>
                <a:sym typeface="Arial"/>
              </a:rPr>
              <a:t>, την </a:t>
            </a:r>
            <a:r>
              <a:rPr b="1" i="0" lang="el-GR" sz="4400" u="none" cap="none" strike="noStrike">
                <a:solidFill>
                  <a:srgbClr val="000000"/>
                </a:solidFill>
                <a:latin typeface="Arial"/>
                <a:ea typeface="Arial"/>
                <a:cs typeface="Arial"/>
                <a:sym typeface="Arial"/>
              </a:rPr>
              <a:t>προσοχή</a:t>
            </a:r>
            <a:r>
              <a:rPr b="0" i="0" lang="el-GR" sz="4400" u="none" cap="none" strike="noStrike">
                <a:solidFill>
                  <a:srgbClr val="000000"/>
                </a:solidFill>
                <a:latin typeface="Arial"/>
                <a:ea typeface="Arial"/>
                <a:cs typeface="Arial"/>
                <a:sym typeface="Arial"/>
              </a:rPr>
              <a:t> και την </a:t>
            </a:r>
            <a:r>
              <a:rPr b="1" i="0" lang="el-GR" sz="4400" u="none" cap="none" strike="noStrike">
                <a:solidFill>
                  <a:srgbClr val="000000"/>
                </a:solidFill>
                <a:latin typeface="Arial"/>
                <a:ea typeface="Arial"/>
                <a:cs typeface="Arial"/>
                <a:sym typeface="Arial"/>
              </a:rPr>
              <a:t>περιέργεια</a:t>
            </a:r>
            <a:r>
              <a:rPr b="0" i="0" lang="el-GR" sz="4400" u="none" cap="none" strike="noStrike">
                <a:solidFill>
                  <a:srgbClr val="000000"/>
                </a:solidFill>
                <a:latin typeface="Arial"/>
                <a:ea typeface="Arial"/>
                <a:cs typeface="Arial"/>
                <a:sym typeface="Arial"/>
              </a:rPr>
              <a:t> κατά τη διάρκεια της μάθησης </a:t>
            </a:r>
            <a:r>
              <a:rPr b="0" i="0" lang="el-GR" sz="4400" u="none" cap="none" strike="noStrike">
                <a:solidFill>
                  <a:srgbClr val="4D4D4D"/>
                </a:solidFill>
                <a:latin typeface="Arial"/>
                <a:ea typeface="Arial"/>
                <a:cs typeface="Arial"/>
                <a:sym typeface="Arial"/>
              </a:rPr>
              <a:t>(Krapp, 1999).</a:t>
            </a:r>
            <a:endParaRPr b="0" i="0" sz="4400" u="none" cap="none" strike="noStrike">
              <a:solidFill>
                <a:srgbClr val="4D4D4D"/>
              </a:solidFill>
              <a:latin typeface="Arial"/>
              <a:ea typeface="Arial"/>
              <a:cs typeface="Arial"/>
              <a:sym typeface="Arial"/>
            </a:endParaRPr>
          </a:p>
        </p:txBody>
      </p:sp>
      <p:pic>
        <p:nvPicPr>
          <p:cNvPr id="210" name="Google Shape;210;p12"/>
          <p:cNvPicPr preferRelativeResize="0"/>
          <p:nvPr/>
        </p:nvPicPr>
        <p:blipFill rotWithShape="1">
          <a:blip r:embed="rId4">
            <a:alphaModFix/>
          </a:blip>
          <a:srcRect b="0" l="0" r="0" t="0"/>
          <a:stretch/>
        </p:blipFill>
        <p:spPr>
          <a:xfrm>
            <a:off x="17728163" y="9540776"/>
            <a:ext cx="6346374" cy="23957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Image" id="215" name="Google Shape;215;p13"/>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16" name="Google Shape;216;p13"/>
          <p:cNvSpPr txBox="1"/>
          <p:nvPr>
            <p:ph type="title"/>
          </p:nvPr>
        </p:nvSpPr>
        <p:spPr>
          <a:xfrm>
            <a:off x="1601101" y="606450"/>
            <a:ext cx="19850230"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R= ΣΧΕΣΕΙΣ (αυθεντική σύνδεση με άλλους)</a:t>
            </a:r>
            <a:endParaRPr sz="8000">
              <a:latin typeface="Arial"/>
              <a:ea typeface="Arial"/>
              <a:cs typeface="Arial"/>
              <a:sym typeface="Arial"/>
            </a:endParaRPr>
          </a:p>
        </p:txBody>
      </p:sp>
      <p:sp>
        <p:nvSpPr>
          <p:cNvPr id="217" name="Google Shape;217;p13"/>
          <p:cNvSpPr txBox="1"/>
          <p:nvPr/>
        </p:nvSpPr>
        <p:spPr>
          <a:xfrm>
            <a:off x="943879" y="2356021"/>
            <a:ext cx="21005800" cy="9296400"/>
          </a:xfrm>
          <a:prstGeom prst="rect">
            <a:avLst/>
          </a:prstGeom>
          <a:noFill/>
          <a:ln>
            <a:noFill/>
          </a:ln>
        </p:spPr>
        <p:txBody>
          <a:bodyPr anchorCtr="0" anchor="ctr" bIns="50800" lIns="50800" spcFirstLastPara="1" rIns="50800" wrap="square" tIns="50800">
            <a:normAutofit/>
          </a:bodyPr>
          <a:lstStyle/>
          <a:p>
            <a:pPr indent="-635000" lvl="0" marL="635000" marR="0" rtl="0" algn="l">
              <a:lnSpc>
                <a:spcPct val="100000"/>
              </a:lnSpc>
              <a:spcBef>
                <a:spcPts val="0"/>
              </a:spcBef>
              <a:spcAft>
                <a:spcPts val="0"/>
              </a:spcAft>
              <a:buClr>
                <a:srgbClr val="000000"/>
              </a:buClr>
              <a:buSzPts val="6000"/>
              <a:buFont typeface="Helvetica Neue"/>
              <a:buChar char="•"/>
            </a:pPr>
            <a:r>
              <a:rPr b="1" i="0" lang="el-GR" sz="4800" u="none" cap="none" strike="noStrike">
                <a:solidFill>
                  <a:srgbClr val="000000"/>
                </a:solidFill>
                <a:latin typeface="Helvetica Neue"/>
                <a:ea typeface="Helvetica Neue"/>
                <a:cs typeface="Helvetica Neue"/>
                <a:sym typeface="Helvetica Neue"/>
              </a:rPr>
              <a:t>Θεμελιώδεις για την ευημερία και την κοινωνικό-συναισθηματική ανάπτυξη</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Helvetica Neue"/>
                <a:ea typeface="Helvetica Neue"/>
                <a:cs typeface="Helvetica Neue"/>
                <a:sym typeface="Helvetica Neue"/>
              </a:rPr>
              <a:t>Κοινωνικές δεξιότητες</a:t>
            </a:r>
            <a:endParaRPr/>
          </a:p>
          <a:p>
            <a:pPr indent="-635000" lvl="0" marL="635000" marR="0" rtl="0" algn="l">
              <a:lnSpc>
                <a:spcPct val="100000"/>
              </a:lnSpc>
              <a:spcBef>
                <a:spcPts val="5900"/>
              </a:spcBef>
              <a:spcAft>
                <a:spcPts val="0"/>
              </a:spcAft>
              <a:buClr>
                <a:srgbClr val="000000"/>
              </a:buClr>
              <a:buSzPts val="6000"/>
              <a:buFont typeface="Noto Sans Symbols"/>
              <a:buChar char="⇒"/>
            </a:pPr>
            <a:r>
              <a:rPr b="0" i="0" lang="el-GR" sz="4800" u="none" cap="none" strike="noStrike">
                <a:solidFill>
                  <a:srgbClr val="000000"/>
                </a:solidFill>
                <a:latin typeface="Helvetica Neue"/>
                <a:ea typeface="Helvetica Neue"/>
                <a:cs typeface="Helvetica Neue"/>
                <a:sym typeface="Helvetica Neue"/>
              </a:rPr>
              <a:t>Αυτοπεποίθηση / αυτοεκτίμηση </a:t>
            </a:r>
            <a:endParaRPr b="0" i="0" sz="4800" u="none" cap="none" strike="noStrike">
              <a:solidFill>
                <a:srgbClr val="000000"/>
              </a:solidFill>
              <a:latin typeface="Helvetica Neue"/>
              <a:ea typeface="Helvetica Neue"/>
              <a:cs typeface="Helvetica Neue"/>
              <a:sym typeface="Helvetica Neue"/>
            </a:endParaRPr>
          </a:p>
          <a:p>
            <a:pPr indent="-635000" lvl="0" marL="635000" marR="0" rtl="0" algn="l">
              <a:lnSpc>
                <a:spcPct val="100000"/>
              </a:lnSpc>
              <a:spcBef>
                <a:spcPts val="5900"/>
              </a:spcBef>
              <a:spcAft>
                <a:spcPts val="0"/>
              </a:spcAft>
              <a:buClr>
                <a:srgbClr val="000000"/>
              </a:buClr>
              <a:buSzPts val="6000"/>
              <a:buFont typeface="Helvetica Neue"/>
              <a:buChar char="•"/>
            </a:pPr>
            <a:r>
              <a:rPr b="0" i="0" lang="el-GR" sz="4800" u="none" cap="none" strike="noStrike">
                <a:solidFill>
                  <a:srgbClr val="000000"/>
                </a:solidFill>
                <a:latin typeface="Helvetica Neue"/>
                <a:ea typeface="Helvetica Neue"/>
                <a:cs typeface="Helvetica Neue"/>
                <a:sym typeface="Helvetica Neue"/>
              </a:rPr>
              <a:t>Επιθυμούμε τα παιδιά να μπορούν να οικοδομήσουν υγιείς και ασφαλείς σχέσεις</a:t>
            </a:r>
            <a:endParaRPr b="0" i="0" sz="4800" u="none" cap="none" strike="noStrike">
              <a:solidFill>
                <a:srgbClr val="000000"/>
              </a:solidFill>
              <a:latin typeface="Helvetica Neue"/>
              <a:ea typeface="Helvetica Neue"/>
              <a:cs typeface="Helvetica Neue"/>
              <a:sym typeface="Helvetica Neue"/>
            </a:endParaRPr>
          </a:p>
          <a:p>
            <a:pPr indent="-635000" lvl="0" marL="635000" marR="0" rtl="0" algn="l">
              <a:lnSpc>
                <a:spcPct val="100000"/>
              </a:lnSpc>
              <a:spcBef>
                <a:spcPts val="5900"/>
              </a:spcBef>
              <a:spcAft>
                <a:spcPts val="0"/>
              </a:spcAft>
              <a:buClr>
                <a:srgbClr val="000000"/>
              </a:buClr>
              <a:buSzPts val="6000"/>
              <a:buFont typeface="Helvetica Neue"/>
              <a:buChar char="•"/>
            </a:pPr>
            <a:r>
              <a:rPr b="1" i="0" lang="el-GR" sz="4800" u="none" cap="none" strike="noStrike">
                <a:solidFill>
                  <a:srgbClr val="000000"/>
                </a:solidFill>
                <a:latin typeface="Helvetica Neue"/>
                <a:ea typeface="Helvetica Neue"/>
                <a:cs typeface="Helvetica Neue"/>
                <a:sym typeface="Helvetica Neue"/>
              </a:rPr>
              <a:t>Οι άνθρωποι ανθίζουν όταν νιώθουν ότι εκτιμώνται</a:t>
            </a:r>
            <a:endParaRPr b="1" i="0" sz="4800" u="none" cap="none" strike="noStrike">
              <a:solidFill>
                <a:srgbClr val="000000"/>
              </a:solidFill>
              <a:latin typeface="Helvetica Neue"/>
              <a:ea typeface="Helvetica Neue"/>
              <a:cs typeface="Helvetica Neue"/>
              <a:sym typeface="Helvetica Neue"/>
            </a:endParaRPr>
          </a:p>
        </p:txBody>
      </p:sp>
      <p:pic>
        <p:nvPicPr>
          <p:cNvPr id="218" name="Google Shape;218;p13"/>
          <p:cNvPicPr preferRelativeResize="0"/>
          <p:nvPr/>
        </p:nvPicPr>
        <p:blipFill rotWithShape="1">
          <a:blip r:embed="rId4">
            <a:alphaModFix/>
          </a:blip>
          <a:srcRect b="0" l="0" r="0" t="0"/>
          <a:stretch/>
        </p:blipFill>
        <p:spPr>
          <a:xfrm>
            <a:off x="19939796" y="4264142"/>
            <a:ext cx="3742920" cy="34134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Image" id="223" name="Google Shape;223;p14"/>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24" name="Google Shape;224;p14"/>
          <p:cNvSpPr txBox="1"/>
          <p:nvPr>
            <p:ph type="title"/>
          </p:nvPr>
        </p:nvSpPr>
        <p:spPr>
          <a:xfrm>
            <a:off x="1442227" y="815452"/>
            <a:ext cx="20009104"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EA1579"/>
              </a:buClr>
              <a:buSzPts val="9600"/>
              <a:buFont typeface="Arial"/>
              <a:buNone/>
            </a:pPr>
            <a:r>
              <a:rPr lang="el-GR" sz="9600">
                <a:solidFill>
                  <a:srgbClr val="EA1579"/>
                </a:solidFill>
                <a:latin typeface="Arial"/>
                <a:ea typeface="Arial"/>
                <a:cs typeface="Arial"/>
                <a:sym typeface="Arial"/>
              </a:rPr>
              <a:t>ΘΕΤΙΚΕΣ ΣΧΕΣΕΙΣ</a:t>
            </a:r>
            <a:endParaRPr sz="8000">
              <a:latin typeface="Arial"/>
              <a:ea typeface="Arial"/>
              <a:cs typeface="Arial"/>
              <a:sym typeface="Arial"/>
            </a:endParaRPr>
          </a:p>
        </p:txBody>
      </p:sp>
      <p:sp>
        <p:nvSpPr>
          <p:cNvPr id="225" name="Google Shape;225;p14"/>
          <p:cNvSpPr txBox="1"/>
          <p:nvPr/>
        </p:nvSpPr>
        <p:spPr>
          <a:xfrm>
            <a:off x="943879" y="1988470"/>
            <a:ext cx="21005800" cy="9296400"/>
          </a:xfrm>
          <a:prstGeom prst="rect">
            <a:avLst/>
          </a:prstGeom>
          <a:noFill/>
          <a:ln>
            <a:noFill/>
          </a:ln>
        </p:spPr>
        <p:txBody>
          <a:bodyPr anchorCtr="0" anchor="ctr" bIns="50800" lIns="50800" spcFirstLastPara="1" rIns="50800" wrap="square" tIns="50800">
            <a:normAutofit/>
          </a:bodyPr>
          <a:lstStyle/>
          <a:p>
            <a:pPr indent="-154940" lvl="0" marL="457200" marR="0" rtl="0" algn="l">
              <a:lnSpc>
                <a:spcPct val="90000"/>
              </a:lnSpc>
              <a:spcBef>
                <a:spcPts val="0"/>
              </a:spcBef>
              <a:spcAft>
                <a:spcPts val="0"/>
              </a:spcAft>
              <a:buClr>
                <a:srgbClr val="000000"/>
              </a:buClr>
              <a:buSzPts val="4800"/>
              <a:buFont typeface="Helvetica Neue"/>
              <a:buNone/>
            </a:pPr>
            <a:r>
              <a:t/>
            </a:r>
            <a:endParaRPr b="0" i="0" sz="4800" u="none" cap="none" strike="noStrike">
              <a:solidFill>
                <a:srgbClr val="000000"/>
              </a:solidFill>
              <a:latin typeface="Helvetica Neue"/>
              <a:ea typeface="Helvetica Neue"/>
              <a:cs typeface="Helvetica Neue"/>
              <a:sym typeface="Helvetica Neue"/>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Καλοσύνη </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Ευγνωμοσύνη </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Συγχώρεση</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Ενσυναίσθηση / Συν. Νοημοσύνη</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Συνεργασία</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Δεξιότητες επικοινωνίας</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Καλλιέργεια κοινωνικών δεξιοτήτων</a:t>
            </a:r>
            <a:endParaRPr/>
          </a:p>
          <a:p>
            <a:pPr indent="-457200" lvl="0" marL="457200" marR="0" rtl="0" algn="l">
              <a:lnSpc>
                <a:spcPct val="90000"/>
              </a:lnSpc>
              <a:spcBef>
                <a:spcPts val="2000"/>
              </a:spcBef>
              <a:spcAft>
                <a:spcPts val="0"/>
              </a:spcAft>
              <a:buClr>
                <a:srgbClr val="000000"/>
              </a:buClr>
              <a:buSzPts val="4800"/>
              <a:buFont typeface="Arial"/>
              <a:buChar char="•"/>
            </a:pPr>
            <a:r>
              <a:rPr b="0" i="0" lang="el-GR" sz="4800" u="none" cap="none" strike="noStrike">
                <a:solidFill>
                  <a:srgbClr val="000000"/>
                </a:solidFill>
                <a:latin typeface="Arial"/>
                <a:ea typeface="Arial"/>
                <a:cs typeface="Arial"/>
                <a:sym typeface="Arial"/>
              </a:rPr>
              <a:t>Ασκήσεις για δέσιμο ομάδας/ εμπιστοσύνης</a:t>
            </a:r>
            <a:endParaRPr/>
          </a:p>
        </p:txBody>
      </p:sp>
      <p:pic>
        <p:nvPicPr>
          <p:cNvPr id="226" name="Google Shape;226;p14"/>
          <p:cNvPicPr preferRelativeResize="0"/>
          <p:nvPr/>
        </p:nvPicPr>
        <p:blipFill rotWithShape="1">
          <a:blip r:embed="rId4">
            <a:alphaModFix/>
          </a:blip>
          <a:srcRect b="0" l="0" r="0" t="0"/>
          <a:stretch/>
        </p:blipFill>
        <p:spPr>
          <a:xfrm>
            <a:off x="13258177" y="4431678"/>
            <a:ext cx="9166244" cy="3718034"/>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568"/>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Image" id="231" name="Google Shape;231;p15"/>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32" name="Google Shape;232;p15"/>
          <p:cNvSpPr txBox="1"/>
          <p:nvPr>
            <p:ph type="title"/>
          </p:nvPr>
        </p:nvSpPr>
        <p:spPr>
          <a:xfrm>
            <a:off x="1601101" y="606450"/>
            <a:ext cx="19850230"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M=Νόημα (αίσθηση ΣΚΟΠΟΥ)</a:t>
            </a:r>
            <a:endParaRPr sz="8000">
              <a:latin typeface="Arial"/>
              <a:ea typeface="Arial"/>
              <a:cs typeface="Arial"/>
              <a:sym typeface="Arial"/>
            </a:endParaRPr>
          </a:p>
        </p:txBody>
      </p:sp>
      <p:sp>
        <p:nvSpPr>
          <p:cNvPr id="233" name="Google Shape;233;p15"/>
          <p:cNvSpPr txBox="1"/>
          <p:nvPr/>
        </p:nvSpPr>
        <p:spPr>
          <a:xfrm>
            <a:off x="951721" y="2356021"/>
            <a:ext cx="20997957" cy="5145791"/>
          </a:xfrm>
          <a:prstGeom prst="rect">
            <a:avLst/>
          </a:prstGeom>
          <a:noFill/>
          <a:ln>
            <a:noFill/>
          </a:ln>
        </p:spPr>
        <p:txBody>
          <a:bodyPr anchorCtr="0" anchor="ctr" bIns="50800" lIns="50800" spcFirstLastPara="1" rIns="50800" wrap="square" tIns="50800">
            <a:normAutofit/>
          </a:bodyPr>
          <a:lstStyle/>
          <a:p>
            <a:pPr indent="-635000" lvl="0" marL="635000" marR="0" rtl="0" algn="l">
              <a:lnSpc>
                <a:spcPct val="100000"/>
              </a:lnSpc>
              <a:spcBef>
                <a:spcPts val="0"/>
              </a:spcBef>
              <a:spcAft>
                <a:spcPts val="0"/>
              </a:spcAft>
              <a:buClr>
                <a:srgbClr val="000000"/>
              </a:buClr>
              <a:buSzPts val="6000"/>
              <a:buFont typeface="Arial"/>
              <a:buChar char="•"/>
            </a:pPr>
            <a:r>
              <a:rPr b="0" i="0" lang="el-GR" sz="4800" u="none" cap="none" strike="noStrike">
                <a:solidFill>
                  <a:srgbClr val="000000"/>
                </a:solidFill>
                <a:latin typeface="Helvetica Neue"/>
                <a:ea typeface="Helvetica Neue"/>
                <a:cs typeface="Helvetica Neue"/>
                <a:sym typeface="Helvetica Neue"/>
              </a:rPr>
              <a:t>Το να ζει κανείς μια ζωή με νόημα συνδέεται με το να προσκολλάται σε κάτι μεγαλύτερο από τον εαυτό του.</a:t>
            </a:r>
            <a:endParaRPr/>
          </a:p>
          <a:p>
            <a:pPr indent="-635000" lvl="0" marL="635000" marR="0" rtl="0" algn="l">
              <a:lnSpc>
                <a:spcPct val="100000"/>
              </a:lnSpc>
              <a:spcBef>
                <a:spcPts val="5900"/>
              </a:spcBef>
              <a:spcAft>
                <a:spcPts val="0"/>
              </a:spcAft>
              <a:buClr>
                <a:srgbClr val="000000"/>
              </a:buClr>
              <a:buSzPts val="6000"/>
              <a:buFont typeface="Helvetica Neue"/>
              <a:buChar char="•"/>
            </a:pPr>
            <a:r>
              <a:rPr b="0" i="0" lang="el-GR" sz="4800" u="none" cap="none" strike="noStrike">
                <a:solidFill>
                  <a:srgbClr val="000000"/>
                </a:solidFill>
                <a:latin typeface="Helvetica Neue"/>
                <a:ea typeface="Helvetica Neue"/>
                <a:cs typeface="Helvetica Neue"/>
                <a:sym typeface="Helvetica Neue"/>
              </a:rPr>
              <a:t>Αφορά την αίσθηση ότι υπάρχει ένας ευρύτερος σκοπός στη ζωή, που προσδίδει νόημα.</a:t>
            </a:r>
            <a:endParaRPr b="0" i="0" sz="4800" u="none" cap="none" strike="noStrike">
              <a:solidFill>
                <a:srgbClr val="000000"/>
              </a:solidFill>
              <a:latin typeface="Helvetica Neue"/>
              <a:ea typeface="Helvetica Neue"/>
              <a:cs typeface="Helvetica Neue"/>
              <a:sym typeface="Helvetica Neue"/>
            </a:endParaRPr>
          </a:p>
        </p:txBody>
      </p:sp>
      <p:sp>
        <p:nvSpPr>
          <p:cNvPr id="234" name="Google Shape;234;p15"/>
          <p:cNvSpPr txBox="1"/>
          <p:nvPr/>
        </p:nvSpPr>
        <p:spPr>
          <a:xfrm>
            <a:off x="951721" y="8434873"/>
            <a:ext cx="13617469" cy="2786404"/>
          </a:xfrm>
          <a:prstGeom prst="rect">
            <a:avLst/>
          </a:prstGeom>
          <a:noFill/>
          <a:ln>
            <a:noFill/>
          </a:ln>
        </p:spPr>
        <p:txBody>
          <a:bodyPr anchorCtr="0" anchor="t" bIns="45700" lIns="91425" spcFirstLastPara="1" rIns="91425" wrap="square" tIns="45700">
            <a:spAutoFit/>
          </a:bodyPr>
          <a:lstStyle/>
          <a:p>
            <a:pPr indent="-228600" lvl="0" marL="228600" marR="0" rtl="0" algn="l">
              <a:lnSpc>
                <a:spcPct val="90000"/>
              </a:lnSpc>
              <a:spcBef>
                <a:spcPts val="0"/>
              </a:spcBef>
              <a:spcAft>
                <a:spcPts val="0"/>
              </a:spcAft>
              <a:buClr>
                <a:srgbClr val="0070C0"/>
              </a:buClr>
              <a:buSzPts val="2400"/>
              <a:buFont typeface="Arial"/>
              <a:buChar char="•"/>
            </a:pPr>
            <a:r>
              <a:rPr b="1" i="0" lang="el-GR" sz="4400" u="none" cap="none" strike="noStrike">
                <a:solidFill>
                  <a:srgbClr val="0070C0"/>
                </a:solidFill>
                <a:latin typeface="Arial"/>
                <a:ea typeface="Arial"/>
                <a:cs typeface="Arial"/>
                <a:sym typeface="Arial"/>
              </a:rPr>
              <a:t>Εθελοντισμός/ Αλτρουισμός</a:t>
            </a:r>
            <a:endParaRPr/>
          </a:p>
          <a:p>
            <a:pPr indent="-228600" lvl="0" marL="228600" marR="0" rtl="0" algn="l">
              <a:lnSpc>
                <a:spcPct val="90000"/>
              </a:lnSpc>
              <a:spcBef>
                <a:spcPts val="1000"/>
              </a:spcBef>
              <a:spcAft>
                <a:spcPts val="0"/>
              </a:spcAft>
              <a:buClr>
                <a:srgbClr val="0070C0"/>
              </a:buClr>
              <a:buSzPts val="2400"/>
              <a:buFont typeface="Arial"/>
              <a:buChar char="•"/>
            </a:pPr>
            <a:r>
              <a:rPr b="1" i="0" lang="el-GR" sz="4400" u="none" cap="none" strike="noStrike">
                <a:solidFill>
                  <a:srgbClr val="0070C0"/>
                </a:solidFill>
                <a:latin typeface="Arial"/>
                <a:ea typeface="Arial"/>
                <a:cs typeface="Arial"/>
                <a:sym typeface="Arial"/>
              </a:rPr>
              <a:t>Προσφορά στην Κοινότητα</a:t>
            </a:r>
            <a:endParaRPr/>
          </a:p>
          <a:p>
            <a:pPr indent="-228600" lvl="0" marL="228600" marR="0" rtl="0" algn="l">
              <a:lnSpc>
                <a:spcPct val="90000"/>
              </a:lnSpc>
              <a:spcBef>
                <a:spcPts val="1000"/>
              </a:spcBef>
              <a:spcAft>
                <a:spcPts val="0"/>
              </a:spcAft>
              <a:buClr>
                <a:srgbClr val="0070C0"/>
              </a:buClr>
              <a:buSzPts val="2400"/>
              <a:buFont typeface="Arial"/>
              <a:buChar char="•"/>
            </a:pPr>
            <a:r>
              <a:rPr b="1" i="0" lang="el-GR" sz="4400" u="none" cap="none" strike="noStrike">
                <a:solidFill>
                  <a:srgbClr val="0070C0"/>
                </a:solidFill>
                <a:latin typeface="Arial"/>
                <a:ea typeface="Arial"/>
                <a:cs typeface="Arial"/>
                <a:sym typeface="Arial"/>
              </a:rPr>
              <a:t>Αξιοποίηση των δυνατοτήτων μου για το ΚΟΙΝΟ καλό</a:t>
            </a:r>
            <a:endParaRPr/>
          </a:p>
        </p:txBody>
      </p:sp>
      <p:pic>
        <p:nvPicPr>
          <p:cNvPr id="235" name="Google Shape;235;p15"/>
          <p:cNvPicPr preferRelativeResize="0"/>
          <p:nvPr/>
        </p:nvPicPr>
        <p:blipFill rotWithShape="1">
          <a:blip r:embed="rId4">
            <a:alphaModFix/>
          </a:blip>
          <a:srcRect b="0" l="0" r="0" t="0"/>
          <a:stretch/>
        </p:blipFill>
        <p:spPr>
          <a:xfrm>
            <a:off x="17163839" y="7723013"/>
            <a:ext cx="5764586" cy="32497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Image" id="240" name="Google Shape;240;p16"/>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41" name="Google Shape;241;p16"/>
          <p:cNvSpPr txBox="1"/>
          <p:nvPr>
            <p:ph type="title"/>
          </p:nvPr>
        </p:nvSpPr>
        <p:spPr>
          <a:xfrm>
            <a:off x="1601101" y="606450"/>
            <a:ext cx="19850230"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A=Επιτεύγματα (αίσθημα επίτευξης)</a:t>
            </a:r>
            <a:endParaRPr sz="8000">
              <a:latin typeface="Arial"/>
              <a:ea typeface="Arial"/>
              <a:cs typeface="Arial"/>
              <a:sym typeface="Arial"/>
            </a:endParaRPr>
          </a:p>
        </p:txBody>
      </p:sp>
      <p:sp>
        <p:nvSpPr>
          <p:cNvPr id="242" name="Google Shape;242;p16"/>
          <p:cNvSpPr txBox="1"/>
          <p:nvPr/>
        </p:nvSpPr>
        <p:spPr>
          <a:xfrm>
            <a:off x="943879" y="2356021"/>
            <a:ext cx="21005800" cy="9296400"/>
          </a:xfrm>
          <a:prstGeom prst="rect">
            <a:avLst/>
          </a:prstGeom>
          <a:noFill/>
          <a:ln>
            <a:noFill/>
          </a:ln>
        </p:spPr>
        <p:txBody>
          <a:bodyPr anchorCtr="0" anchor="ctr" bIns="50800" lIns="50800" spcFirstLastPara="1" rIns="50800" wrap="square" tIns="50800">
            <a:normAutofit/>
          </a:bodyPr>
          <a:lstStyle/>
          <a:p>
            <a:pPr indent="-635000" lvl="0" marL="635000" marR="0" rtl="0" algn="l">
              <a:lnSpc>
                <a:spcPct val="100000"/>
              </a:lnSpc>
              <a:spcBef>
                <a:spcPts val="0"/>
              </a:spcBef>
              <a:spcAft>
                <a:spcPts val="0"/>
              </a:spcAft>
              <a:buClr>
                <a:srgbClr val="000000"/>
              </a:buClr>
              <a:buSzPts val="6000"/>
              <a:buFont typeface="Arial"/>
              <a:buChar char="•"/>
            </a:pPr>
            <a:r>
              <a:rPr b="1" i="0" lang="el-GR" sz="4800" u="none" cap="none" strike="noStrike">
                <a:solidFill>
                  <a:srgbClr val="000000"/>
                </a:solidFill>
                <a:latin typeface="Arial"/>
                <a:ea typeface="Arial"/>
                <a:cs typeface="Arial"/>
                <a:sym typeface="Arial"/>
              </a:rPr>
              <a:t>Στοχοθέτηση </a:t>
            </a:r>
            <a:r>
              <a:rPr b="0" i="0" lang="el-GR" sz="4800" u="none" cap="none" strike="noStrike">
                <a:solidFill>
                  <a:srgbClr val="000000"/>
                </a:solidFill>
                <a:latin typeface="Arial"/>
                <a:ea typeface="Arial"/>
                <a:cs typeface="Arial"/>
                <a:sym typeface="Arial"/>
              </a:rPr>
              <a:t>(γιορτάζω την επιτυχία, αλλά και χρήσιμα μαθήματα από την αποτυχία)</a:t>
            </a:r>
            <a:endParaRPr b="0" i="0" sz="4800" u="none" cap="none" strike="noStrike">
              <a:solidFill>
                <a:srgbClr val="000000"/>
              </a:solidFill>
              <a:latin typeface="Arial"/>
              <a:ea typeface="Arial"/>
              <a:cs typeface="Arial"/>
              <a:sym typeface="Arial"/>
            </a:endParaRPr>
          </a:p>
          <a:p>
            <a:pPr indent="-635000" lvl="0" marL="635000" marR="0" rtl="0" algn="l">
              <a:lnSpc>
                <a:spcPct val="100000"/>
              </a:lnSpc>
              <a:spcBef>
                <a:spcPts val="5900"/>
              </a:spcBef>
              <a:spcAft>
                <a:spcPts val="0"/>
              </a:spcAft>
              <a:buClr>
                <a:srgbClr val="000000"/>
              </a:buClr>
              <a:buSzPts val="6000"/>
              <a:buFont typeface="Arial"/>
              <a:buChar char="•"/>
            </a:pPr>
            <a:r>
              <a:rPr b="0" i="0" lang="el-GR" sz="4800" u="none" cap="none" strike="noStrike">
                <a:solidFill>
                  <a:srgbClr val="000000"/>
                </a:solidFill>
                <a:latin typeface="Arial"/>
                <a:ea typeface="Arial"/>
                <a:cs typeface="Arial"/>
                <a:sym typeface="Arial"/>
              </a:rPr>
              <a:t>η καταβολή της απαραίτητης προσπάθειας για την επίτευξή τους (</a:t>
            </a:r>
            <a:r>
              <a:rPr b="1" i="0" lang="el-GR" sz="4800" u="none" cap="none" strike="noStrike">
                <a:solidFill>
                  <a:srgbClr val="000000"/>
                </a:solidFill>
                <a:latin typeface="Arial"/>
                <a:ea typeface="Arial"/>
                <a:cs typeface="Arial"/>
                <a:sym typeface="Arial"/>
              </a:rPr>
              <a:t>επιμονή</a:t>
            </a:r>
            <a:r>
              <a:rPr b="0" i="0" lang="el-GR" sz="4800" u="none" cap="none" strike="noStrike">
                <a:solidFill>
                  <a:srgbClr val="000000"/>
                </a:solidFill>
                <a:latin typeface="Arial"/>
                <a:ea typeface="Arial"/>
                <a:cs typeface="Arial"/>
                <a:sym typeface="Arial"/>
              </a:rPr>
              <a:t>) είναι εξίσου σημαντική με την πραγματική επίτευξή τους</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6000"/>
              <a:buFont typeface="Arial"/>
              <a:buNone/>
            </a:pPr>
            <a:r>
              <a:rPr b="1" i="0" lang="el-GR" sz="4800" u="sng" cap="none" strike="noStrike">
                <a:solidFill>
                  <a:srgbClr val="000000"/>
                </a:solidFill>
                <a:latin typeface="Arial"/>
                <a:ea typeface="Arial"/>
                <a:cs typeface="Arial"/>
                <a:sym typeface="Arial"/>
              </a:rPr>
              <a:t>Συνδέεται με:</a:t>
            </a:r>
            <a:br>
              <a:rPr b="0" i="0" lang="el-GR" sz="4800" u="none" cap="none" strike="noStrike">
                <a:solidFill>
                  <a:srgbClr val="000000"/>
                </a:solidFill>
                <a:latin typeface="Arial"/>
                <a:ea typeface="Arial"/>
                <a:cs typeface="Arial"/>
                <a:sym typeface="Arial"/>
              </a:rPr>
            </a:br>
            <a:r>
              <a:rPr b="0" i="0" lang="el-GR" sz="4800" u="none" cap="none" strike="noStrike">
                <a:solidFill>
                  <a:srgbClr val="000000"/>
                </a:solidFill>
                <a:latin typeface="Arial"/>
                <a:ea typeface="Arial"/>
                <a:cs typeface="Arial"/>
                <a:sym typeface="Arial"/>
              </a:rPr>
              <a:t>- Ικανοποίηση από τη ζωή</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6000"/>
              <a:buFont typeface="Arial"/>
              <a:buNone/>
            </a:pPr>
            <a:r>
              <a:rPr b="0" i="0" lang="el-GR" sz="4800" u="none" cap="none" strike="noStrike">
                <a:solidFill>
                  <a:srgbClr val="000000"/>
                </a:solidFill>
                <a:latin typeface="Arial"/>
                <a:ea typeface="Arial"/>
                <a:cs typeface="Arial"/>
                <a:sym typeface="Arial"/>
              </a:rPr>
              <a:t>- Αυτοεκτίμηση</a:t>
            </a:r>
            <a:endParaRPr b="0" i="0" sz="4800" u="none" cap="none" strike="noStrike">
              <a:solidFill>
                <a:srgbClr val="000000"/>
              </a:solidFill>
              <a:latin typeface="Arial"/>
              <a:ea typeface="Arial"/>
              <a:cs typeface="Arial"/>
              <a:sym typeface="Arial"/>
            </a:endParaRPr>
          </a:p>
          <a:p>
            <a:pPr indent="0" lvl="0" marL="0" marR="0" rtl="0" algn="l">
              <a:lnSpc>
                <a:spcPct val="100000"/>
              </a:lnSpc>
              <a:spcBef>
                <a:spcPts val="5900"/>
              </a:spcBef>
              <a:spcAft>
                <a:spcPts val="0"/>
              </a:spcAft>
              <a:buClr>
                <a:srgbClr val="000000"/>
              </a:buClr>
              <a:buSzPts val="6000"/>
              <a:buFont typeface="Arial"/>
              <a:buNone/>
            </a:pPr>
            <a:r>
              <a:rPr b="0" i="0" lang="el-GR" sz="4800" u="none" cap="none" strike="noStrike">
                <a:solidFill>
                  <a:srgbClr val="000000"/>
                </a:solidFill>
                <a:latin typeface="Arial"/>
                <a:ea typeface="Arial"/>
                <a:cs typeface="Arial"/>
                <a:sym typeface="Arial"/>
              </a:rPr>
              <a:t>- Ευζωία</a:t>
            </a:r>
            <a:endParaRPr b="0" i="0" sz="4800" u="none" cap="none" strike="noStrike">
              <a:solidFill>
                <a:srgbClr val="000000"/>
              </a:solidFill>
              <a:latin typeface="Arial"/>
              <a:ea typeface="Arial"/>
              <a:cs typeface="Arial"/>
              <a:sym typeface="Arial"/>
            </a:endParaRPr>
          </a:p>
        </p:txBody>
      </p:sp>
      <p:pic>
        <p:nvPicPr>
          <p:cNvPr id="243" name="Google Shape;243;p16"/>
          <p:cNvPicPr preferRelativeResize="0"/>
          <p:nvPr/>
        </p:nvPicPr>
        <p:blipFill rotWithShape="1">
          <a:blip r:embed="rId4">
            <a:alphaModFix/>
          </a:blip>
          <a:srcRect b="0" l="0" r="0" t="0"/>
          <a:stretch/>
        </p:blipFill>
        <p:spPr>
          <a:xfrm>
            <a:off x="13865289" y="7113161"/>
            <a:ext cx="4477268" cy="44772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descr="Image" id="248" name="Google Shape;248;p17"/>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49" name="Google Shape;249;p17"/>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6600"/>
              <a:buFont typeface="Helvetica Neue"/>
              <a:buNone/>
            </a:pPr>
            <a:r>
              <a:rPr lang="el-GR" sz="6600"/>
              <a:t>Ψυχική Ανθεκτικότητα στην προσχολική εκπαίδευση</a:t>
            </a:r>
            <a:endParaRPr sz="6600"/>
          </a:p>
        </p:txBody>
      </p:sp>
      <p:sp>
        <p:nvSpPr>
          <p:cNvPr id="250" name="Google Shape;250;p17"/>
          <p:cNvSpPr txBox="1"/>
          <p:nvPr>
            <p:ph idx="1" type="body"/>
          </p:nvPr>
        </p:nvSpPr>
        <p:spPr>
          <a:xfrm>
            <a:off x="1689100" y="3195481"/>
            <a:ext cx="20659698" cy="9025599"/>
          </a:xfrm>
          <a:prstGeom prst="rect">
            <a:avLst/>
          </a:prstGeom>
          <a:noFill/>
          <a:ln>
            <a:noFill/>
          </a:ln>
        </p:spPr>
        <p:txBody>
          <a:bodyPr anchorCtr="0" anchor="ctr" bIns="50800" lIns="50800" spcFirstLastPara="1" rIns="50800" wrap="square" tIns="50800">
            <a:normAutofit lnSpcReduction="10000"/>
          </a:bodyPr>
          <a:lstStyle/>
          <a:p>
            <a:pPr indent="0" lvl="0" marL="0" rtl="0" algn="l">
              <a:lnSpc>
                <a:spcPct val="100000"/>
              </a:lnSpc>
              <a:spcBef>
                <a:spcPts val="0"/>
              </a:spcBef>
              <a:spcAft>
                <a:spcPts val="0"/>
              </a:spcAft>
              <a:buClr>
                <a:srgbClr val="000000"/>
              </a:buClr>
              <a:buSzPts val="4500"/>
              <a:buFont typeface="Helvetica Neue"/>
              <a:buNone/>
            </a:pPr>
            <a:r>
              <a:t/>
            </a:r>
            <a:endParaRPr b="1" sz="3600">
              <a:solidFill>
                <a:srgbClr val="00B050"/>
              </a:solidFill>
              <a:latin typeface="Arial"/>
              <a:ea typeface="Arial"/>
              <a:cs typeface="Arial"/>
              <a:sym typeface="Arial"/>
            </a:endParaRPr>
          </a:p>
          <a:p>
            <a:pPr indent="0" lvl="0" marL="0" rtl="0" algn="l">
              <a:lnSpc>
                <a:spcPct val="100000"/>
              </a:lnSpc>
              <a:spcBef>
                <a:spcPts val="5900"/>
              </a:spcBef>
              <a:spcAft>
                <a:spcPts val="0"/>
              </a:spcAft>
              <a:buClr>
                <a:srgbClr val="00B050"/>
              </a:buClr>
              <a:buSzPts val="4500"/>
              <a:buFont typeface="Arial"/>
              <a:buNone/>
            </a:pPr>
            <a:r>
              <a:rPr b="1" lang="el-GR" sz="3600">
                <a:solidFill>
                  <a:srgbClr val="00B050"/>
                </a:solidFill>
                <a:latin typeface="Arial"/>
                <a:ea typeface="Arial"/>
                <a:cs typeface="Arial"/>
                <a:sym typeface="Arial"/>
              </a:rPr>
              <a:t>ΓΙΑΤΙ ΕΙΝΑΙ ΣΗΜΑΝΤΙΚΗ;</a:t>
            </a:r>
            <a:endParaRPr b="1" sz="3600">
              <a:solidFill>
                <a:srgbClr val="00B050"/>
              </a:solidFill>
              <a:latin typeface="Arial"/>
              <a:ea typeface="Arial"/>
              <a:cs typeface="Arial"/>
              <a:sym typeface="Arial"/>
            </a:endParaRPr>
          </a:p>
          <a:p>
            <a:pPr indent="0" lvl="0" marL="0" rtl="0" algn="l">
              <a:lnSpc>
                <a:spcPct val="100000"/>
              </a:lnSpc>
              <a:spcBef>
                <a:spcPts val="5900"/>
              </a:spcBef>
              <a:spcAft>
                <a:spcPts val="0"/>
              </a:spcAft>
              <a:buClr>
                <a:srgbClr val="000000"/>
              </a:buClr>
              <a:buSzPts val="5500"/>
              <a:buFont typeface="Arial"/>
              <a:buNone/>
            </a:pPr>
            <a:r>
              <a:rPr lang="el-GR" sz="4400">
                <a:latin typeface="Arial"/>
                <a:ea typeface="Arial"/>
                <a:cs typeface="Arial"/>
                <a:sym typeface="Arial"/>
              </a:rPr>
              <a:t>Οι μαθητές/ριες παρουσιάζουν </a:t>
            </a:r>
            <a:r>
              <a:rPr b="1" lang="el-GR" sz="4400">
                <a:solidFill>
                  <a:srgbClr val="00B050"/>
                </a:solidFill>
                <a:latin typeface="Arial"/>
                <a:ea typeface="Arial"/>
                <a:cs typeface="Arial"/>
                <a:sym typeface="Arial"/>
              </a:rPr>
              <a:t>αυξημένο άγχος και ποσοστά κατάθλιψης</a:t>
            </a:r>
            <a:r>
              <a:rPr lang="el-GR" sz="4400">
                <a:latin typeface="Arial"/>
                <a:ea typeface="Arial"/>
                <a:cs typeface="Arial"/>
                <a:sym typeface="Arial"/>
              </a:rPr>
              <a:t>, αρνητική στάση απέναντι στο σχολείο, αυξημένα περιστατικά σχολικής επιθετικότητας και εκφοβισμού, όλα σε συνδυασμό με μειωμένα κίνητρα και </a:t>
            </a:r>
            <a:r>
              <a:rPr b="1" lang="el-GR" sz="4400">
                <a:latin typeface="Arial"/>
                <a:ea typeface="Arial"/>
                <a:cs typeface="Arial"/>
                <a:sym typeface="Arial"/>
              </a:rPr>
              <a:t>αύξηση στα περιστατικά επαγγελματικής εξουθένωσης των εκπαιδευτικών </a:t>
            </a:r>
            <a:r>
              <a:rPr lang="el-GR" sz="4400">
                <a:latin typeface="Arial"/>
                <a:ea typeface="Arial"/>
                <a:cs typeface="Arial"/>
                <a:sym typeface="Arial"/>
              </a:rPr>
              <a:t>(Health and Safety Executive, 2015).</a:t>
            </a:r>
            <a:endParaRPr/>
          </a:p>
          <a:p>
            <a:pPr indent="0" lvl="0" marL="0" rtl="0" algn="l">
              <a:lnSpc>
                <a:spcPct val="100000"/>
              </a:lnSpc>
              <a:spcBef>
                <a:spcPts val="5900"/>
              </a:spcBef>
              <a:spcAft>
                <a:spcPts val="0"/>
              </a:spcAft>
              <a:buClr>
                <a:srgbClr val="000000"/>
              </a:buClr>
              <a:buSzPts val="5500"/>
              <a:buFont typeface="Arial"/>
              <a:buNone/>
            </a:pPr>
            <a:r>
              <a:rPr lang="el-GR" sz="4400">
                <a:latin typeface="Arial"/>
                <a:ea typeface="Arial"/>
                <a:cs typeface="Arial"/>
                <a:sym typeface="Arial"/>
              </a:rPr>
              <a:t>Η ικανότητα αντιμετώπισης των προκλήσεων καθίσταται ακόμη πιο κρίσιμη κατά τη διάρκεια του φαινομένου της </a:t>
            </a:r>
            <a:r>
              <a:rPr b="1" lang="el-GR" sz="4400">
                <a:latin typeface="Arial"/>
                <a:ea typeface="Arial"/>
                <a:cs typeface="Arial"/>
                <a:sym typeface="Arial"/>
              </a:rPr>
              <a:t>πανδημίας COVID-19.</a:t>
            </a:r>
            <a:endParaRPr/>
          </a:p>
          <a:p>
            <a:pPr indent="-635000" lvl="0" marL="635000" rtl="0" algn="l">
              <a:lnSpc>
                <a:spcPct val="100000"/>
              </a:lnSpc>
              <a:spcBef>
                <a:spcPts val="5900"/>
              </a:spcBef>
              <a:spcAft>
                <a:spcPts val="0"/>
              </a:spcAft>
              <a:buClr>
                <a:srgbClr val="000000"/>
              </a:buClr>
              <a:buSzPts val="5500"/>
              <a:buFont typeface="Noto Sans Symbols"/>
              <a:buChar char="⮚"/>
            </a:pPr>
            <a:r>
              <a:rPr lang="el-GR" sz="4400">
                <a:latin typeface="Arial"/>
                <a:ea typeface="Arial"/>
                <a:cs typeface="Arial"/>
                <a:sym typeface="Arial"/>
              </a:rPr>
              <a:t>Ύψιστης σημασίας η Ψυχολογική Ανθεκτικότητα στις μέρες μας!</a:t>
            </a:r>
            <a:endParaRPr/>
          </a:p>
          <a:p>
            <a:pPr indent="0" lvl="0" marL="0" rtl="0" algn="l">
              <a:lnSpc>
                <a:spcPct val="100000"/>
              </a:lnSpc>
              <a:spcBef>
                <a:spcPts val="5900"/>
              </a:spcBef>
              <a:spcAft>
                <a:spcPts val="0"/>
              </a:spcAft>
              <a:buClr>
                <a:srgbClr val="000000"/>
              </a:buClr>
              <a:buSzPts val="45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ts val="45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pic>
        <p:nvPicPr>
          <p:cNvPr id="251" name="Google Shape;251;p17"/>
          <p:cNvPicPr preferRelativeResize="0"/>
          <p:nvPr/>
        </p:nvPicPr>
        <p:blipFill rotWithShape="1">
          <a:blip r:embed="rId4">
            <a:alphaModFix/>
          </a:blip>
          <a:srcRect b="8308" l="0" r="0" t="0"/>
          <a:stretch/>
        </p:blipFill>
        <p:spPr>
          <a:xfrm>
            <a:off x="18814850" y="9873170"/>
            <a:ext cx="4916351" cy="2063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Image" id="256" name="Google Shape;256;p18"/>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57" name="Google Shape;257;p18"/>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6600"/>
              <a:buFont typeface="Arial"/>
              <a:buNone/>
            </a:pPr>
            <a:r>
              <a:rPr lang="el-GR" sz="6600">
                <a:latin typeface="Arial"/>
                <a:ea typeface="Arial"/>
                <a:cs typeface="Arial"/>
                <a:sym typeface="Arial"/>
              </a:rPr>
              <a:t>Ψυχική</a:t>
            </a:r>
            <a:r>
              <a:rPr lang="el-GR" sz="6000"/>
              <a:t> </a:t>
            </a:r>
            <a:r>
              <a:rPr lang="el-GR" sz="6600">
                <a:latin typeface="Arial"/>
                <a:ea typeface="Arial"/>
                <a:cs typeface="Arial"/>
                <a:sym typeface="Arial"/>
              </a:rPr>
              <a:t>Ανθεκτικότητα</a:t>
            </a:r>
            <a:r>
              <a:rPr lang="el-GR" sz="6000"/>
              <a:t> </a:t>
            </a:r>
            <a:r>
              <a:rPr lang="el-GR" sz="6600">
                <a:latin typeface="Arial"/>
                <a:ea typeface="Arial"/>
                <a:cs typeface="Arial"/>
                <a:sym typeface="Arial"/>
              </a:rPr>
              <a:t>στην</a:t>
            </a:r>
            <a:r>
              <a:rPr lang="el-GR" sz="6000"/>
              <a:t> </a:t>
            </a:r>
            <a:r>
              <a:rPr lang="el-GR" sz="6600">
                <a:latin typeface="Arial"/>
                <a:ea typeface="Arial"/>
                <a:cs typeface="Arial"/>
                <a:sym typeface="Arial"/>
              </a:rPr>
              <a:t>προσχολική</a:t>
            </a:r>
            <a:r>
              <a:rPr lang="el-GR" sz="6000"/>
              <a:t> </a:t>
            </a:r>
            <a:r>
              <a:rPr lang="el-GR" sz="6600">
                <a:latin typeface="Arial"/>
                <a:ea typeface="Arial"/>
                <a:cs typeface="Arial"/>
                <a:sym typeface="Arial"/>
              </a:rPr>
              <a:t>εκπαίδευση</a:t>
            </a:r>
            <a:r>
              <a:rPr lang="el-GR" sz="6000"/>
              <a:t> (2)</a:t>
            </a:r>
            <a:endParaRPr sz="6000"/>
          </a:p>
        </p:txBody>
      </p:sp>
      <p:sp>
        <p:nvSpPr>
          <p:cNvPr id="258" name="Google Shape;258;p18"/>
          <p:cNvSpPr txBox="1"/>
          <p:nvPr>
            <p:ph idx="1" type="body"/>
          </p:nvPr>
        </p:nvSpPr>
        <p:spPr>
          <a:xfrm>
            <a:off x="1689100" y="2194560"/>
            <a:ext cx="21005800" cy="974344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5500"/>
              <a:buFont typeface="Arial"/>
              <a:buNone/>
            </a:pPr>
            <a:r>
              <a:rPr b="1" lang="el-GR" sz="4400">
                <a:latin typeface="Arial"/>
                <a:ea typeface="Arial"/>
                <a:cs typeface="Arial"/>
                <a:sym typeface="Arial"/>
              </a:rPr>
              <a:t>Οι Νηπιαγωγοί πάντα έδιναν και δίνουν έμφαση στην ολιστική εκπαίδευση των παιδιών.</a:t>
            </a:r>
            <a:endParaRPr b="1" sz="4400">
              <a:latin typeface="Arial"/>
              <a:ea typeface="Arial"/>
              <a:cs typeface="Arial"/>
              <a:sym typeface="Arial"/>
            </a:endParaRPr>
          </a:p>
          <a:p>
            <a:pPr indent="0" lvl="0" marL="0" rtl="0" algn="l">
              <a:lnSpc>
                <a:spcPct val="100000"/>
              </a:lnSpc>
              <a:spcBef>
                <a:spcPts val="5900"/>
              </a:spcBef>
              <a:spcAft>
                <a:spcPts val="0"/>
              </a:spcAft>
              <a:buClr>
                <a:srgbClr val="000000"/>
              </a:buClr>
              <a:buSzPts val="5500"/>
              <a:buFont typeface="Arial"/>
              <a:buNone/>
            </a:pPr>
            <a:r>
              <a:rPr lang="el-GR" sz="4400">
                <a:latin typeface="Arial"/>
                <a:ea typeface="Arial"/>
                <a:cs typeface="Arial"/>
                <a:sym typeface="Arial"/>
              </a:rPr>
              <a:t>Ωστόσο, οι πλείστες εφαρμογές είναι με την πρωτοβουλία των ίδιων των εκπαιδευτικών μέσα από τις δικές τους γνώσεις από το χώρο της Εκπαίδευσης.</a:t>
            </a:r>
            <a:endParaRPr/>
          </a:p>
          <a:p>
            <a:pPr indent="0" lvl="0" marL="0" rtl="0" algn="l">
              <a:lnSpc>
                <a:spcPct val="100000"/>
              </a:lnSpc>
              <a:spcBef>
                <a:spcPts val="5900"/>
              </a:spcBef>
              <a:spcAft>
                <a:spcPts val="0"/>
              </a:spcAft>
              <a:buClr>
                <a:srgbClr val="000000"/>
              </a:buClr>
              <a:buSzPts val="5500"/>
              <a:buFont typeface="Arial"/>
              <a:buNone/>
            </a:pPr>
            <a:r>
              <a:rPr lang="el-GR" sz="4400">
                <a:latin typeface="Arial"/>
                <a:ea typeface="Arial"/>
                <a:cs typeface="Arial"/>
                <a:sym typeface="Arial"/>
              </a:rPr>
              <a:t>            Χρειάζονται πιο δομημένα προγράμματα και </a:t>
            </a:r>
            <a:r>
              <a:rPr b="1" lang="el-GR" sz="4400">
                <a:latin typeface="Arial"/>
                <a:ea typeface="Arial"/>
                <a:cs typeface="Arial"/>
                <a:sym typeface="Arial"/>
              </a:rPr>
              <a:t>εμπειρικά τεκμηριωμένο </a:t>
            </a:r>
            <a:r>
              <a:rPr lang="el-GR" sz="4400">
                <a:latin typeface="Arial"/>
                <a:ea typeface="Arial"/>
                <a:cs typeface="Arial"/>
                <a:sym typeface="Arial"/>
              </a:rPr>
              <a:t>εκπαιδευτικό υλικό.</a:t>
            </a:r>
            <a:endParaRPr sz="4400">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sp>
        <p:nvSpPr>
          <p:cNvPr id="259" name="Google Shape;259;p18"/>
          <p:cNvSpPr/>
          <p:nvPr/>
        </p:nvSpPr>
        <p:spPr>
          <a:xfrm>
            <a:off x="2207802" y="7629305"/>
            <a:ext cx="980902" cy="714895"/>
          </a:xfrm>
          <a:prstGeom prst="rightArrow">
            <a:avLst>
              <a:gd fmla="val 50000" name="adj1"/>
              <a:gd fmla="val 50000" name="adj2"/>
            </a:avLst>
          </a:prstGeom>
          <a:solidFill>
            <a:schemeClr val="accent1"/>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descr="Image" id="264" name="Google Shape;264;p19"/>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65" name="Google Shape;265;p19"/>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6600"/>
              <a:buFont typeface="Arial"/>
              <a:buNone/>
            </a:pPr>
            <a:r>
              <a:rPr lang="el-GR" sz="6600">
                <a:latin typeface="Arial"/>
                <a:ea typeface="Arial"/>
                <a:cs typeface="Arial"/>
                <a:sym typeface="Arial"/>
              </a:rPr>
              <a:t>Ψυχική Ανθεκτικότητα στην προσχολική εκπαίδευση (3)</a:t>
            </a:r>
            <a:endParaRPr sz="6600">
              <a:latin typeface="Arial"/>
              <a:ea typeface="Arial"/>
              <a:cs typeface="Arial"/>
              <a:sym typeface="Arial"/>
            </a:endParaRPr>
          </a:p>
        </p:txBody>
      </p:sp>
      <p:sp>
        <p:nvSpPr>
          <p:cNvPr id="266" name="Google Shape;266;p19"/>
          <p:cNvSpPr txBox="1"/>
          <p:nvPr>
            <p:ph idx="1" type="body"/>
          </p:nvPr>
        </p:nvSpPr>
        <p:spPr>
          <a:xfrm>
            <a:off x="1689100" y="2194560"/>
            <a:ext cx="21005800" cy="9743440"/>
          </a:xfrm>
          <a:prstGeom prst="rect">
            <a:avLst/>
          </a:prstGeom>
          <a:noFill/>
          <a:ln>
            <a:noFill/>
          </a:ln>
        </p:spPr>
        <p:txBody>
          <a:bodyPr anchorCtr="0" anchor="ctr" bIns="50800" lIns="50800" spcFirstLastPara="1" rIns="50800" wrap="square" tIns="50800">
            <a:normAutofit lnSpcReduction="10000"/>
          </a:bodyPr>
          <a:lstStyle/>
          <a:p>
            <a:pPr indent="0" lvl="0" marL="0" rtl="0" algn="l">
              <a:lnSpc>
                <a:spcPct val="100000"/>
              </a:lnSpc>
              <a:spcBef>
                <a:spcPts val="0"/>
              </a:spcBef>
              <a:spcAft>
                <a:spcPts val="0"/>
              </a:spcAft>
              <a:buClr>
                <a:srgbClr val="000000"/>
              </a:buClr>
              <a:buSzPts val="4500"/>
              <a:buFont typeface="Helvetica Neue"/>
              <a:buNone/>
            </a:pPr>
            <a:r>
              <a:t/>
            </a:r>
            <a:endParaRPr b="1" sz="3600">
              <a:solidFill>
                <a:schemeClr val="accent3"/>
              </a:solidFill>
              <a:latin typeface="Arial"/>
              <a:ea typeface="Arial"/>
              <a:cs typeface="Arial"/>
              <a:sym typeface="Arial"/>
            </a:endParaRPr>
          </a:p>
          <a:p>
            <a:pPr indent="0" lvl="0" marL="0" rtl="0" algn="l">
              <a:lnSpc>
                <a:spcPct val="100000"/>
              </a:lnSpc>
              <a:spcBef>
                <a:spcPts val="5900"/>
              </a:spcBef>
              <a:spcAft>
                <a:spcPts val="0"/>
              </a:spcAft>
              <a:buClr>
                <a:srgbClr val="00B050"/>
              </a:buClr>
              <a:buSzPts val="5500"/>
              <a:buFont typeface="Arial"/>
              <a:buNone/>
            </a:pPr>
            <a:r>
              <a:rPr b="1" lang="el-GR" sz="4400">
                <a:solidFill>
                  <a:srgbClr val="00B050"/>
                </a:solidFill>
                <a:latin typeface="Arial"/>
                <a:ea typeface="Arial"/>
                <a:cs typeface="Arial"/>
                <a:sym typeface="Arial"/>
              </a:rPr>
              <a:t>ΓΙΑΤΙ ΣΤΗΝ ΠΡΟΣΧΟΛΙΚΗ ΕΚΠΑΙΔΕΥΣΗ ΣΥΓΚΕΚΡΙΜΕΝΑ;</a:t>
            </a:r>
            <a:endParaRPr sz="4400">
              <a:solidFill>
                <a:srgbClr val="00B050"/>
              </a:solidFill>
              <a:latin typeface="Arial"/>
              <a:ea typeface="Arial"/>
              <a:cs typeface="Arial"/>
              <a:sym typeface="Arial"/>
            </a:endParaRPr>
          </a:p>
          <a:p>
            <a:pPr indent="-571500" lvl="0" marL="571500" rtl="0" algn="l">
              <a:lnSpc>
                <a:spcPct val="100000"/>
              </a:lnSpc>
              <a:spcBef>
                <a:spcPts val="5900"/>
              </a:spcBef>
              <a:spcAft>
                <a:spcPts val="0"/>
              </a:spcAft>
              <a:buClr>
                <a:srgbClr val="FF5050"/>
              </a:buClr>
              <a:buSzPts val="5500"/>
              <a:buFont typeface="Noto Sans Symbols"/>
              <a:buChar char="❑"/>
            </a:pPr>
            <a:r>
              <a:rPr b="1" lang="el-GR" sz="4400">
                <a:solidFill>
                  <a:srgbClr val="FF5050"/>
                </a:solidFill>
                <a:latin typeface="Arial"/>
                <a:ea typeface="Arial"/>
                <a:cs typeface="Arial"/>
                <a:sym typeface="Arial"/>
              </a:rPr>
              <a:t>Τα παιδιά προσχολικής ηλικίας είναι ικανά</a:t>
            </a:r>
            <a:r>
              <a:rPr lang="el-GR" sz="4400">
                <a:solidFill>
                  <a:srgbClr val="FF5050"/>
                </a:solidFill>
                <a:latin typeface="Arial"/>
                <a:ea typeface="Arial"/>
                <a:cs typeface="Arial"/>
                <a:sym typeface="Arial"/>
              </a:rPr>
              <a:t> </a:t>
            </a:r>
            <a:r>
              <a:rPr lang="el-GR" sz="4400">
                <a:latin typeface="Arial"/>
                <a:ea typeface="Arial"/>
                <a:cs typeface="Arial"/>
                <a:sym typeface="Arial"/>
              </a:rPr>
              <a:t>να αντιληφθούν </a:t>
            </a:r>
            <a:endParaRPr/>
          </a:p>
          <a:p>
            <a:pPr indent="-571500" lvl="0" marL="571500" rtl="0" algn="l">
              <a:lnSpc>
                <a:spcPct val="150000"/>
              </a:lnSpc>
              <a:spcBef>
                <a:spcPts val="5900"/>
              </a:spcBef>
              <a:spcAft>
                <a:spcPts val="0"/>
              </a:spcAft>
              <a:buClr>
                <a:srgbClr val="000000"/>
              </a:buClr>
              <a:buSzPts val="5500"/>
              <a:buFont typeface="Noto Sans Symbols"/>
              <a:buChar char="❑"/>
            </a:pPr>
            <a:r>
              <a:rPr lang="el-GR" sz="4400">
                <a:latin typeface="Arial"/>
                <a:ea typeface="Arial"/>
                <a:cs typeface="Arial"/>
                <a:sym typeface="Arial"/>
              </a:rPr>
              <a:t>Το πρόγραμμα </a:t>
            </a:r>
            <a:r>
              <a:rPr b="1" lang="el-GR" sz="4400">
                <a:latin typeface="Arial"/>
                <a:ea typeface="Arial"/>
                <a:cs typeface="Arial"/>
                <a:sym typeface="Arial"/>
              </a:rPr>
              <a:t>RESILIENT PRESCHOOLS </a:t>
            </a:r>
            <a:r>
              <a:rPr lang="el-GR" sz="4400">
                <a:latin typeface="Arial"/>
                <a:ea typeface="Arial"/>
                <a:cs typeface="Arial"/>
                <a:sym typeface="Arial"/>
              </a:rPr>
              <a:t>υποστηρίζει την άποψη ότι </a:t>
            </a:r>
            <a:r>
              <a:rPr b="1" lang="el-GR" sz="4400">
                <a:solidFill>
                  <a:srgbClr val="00B050"/>
                </a:solidFill>
                <a:latin typeface="Arial"/>
                <a:ea typeface="Arial"/>
                <a:cs typeface="Arial"/>
                <a:sym typeface="Arial"/>
              </a:rPr>
              <a:t>όσο νωρίτερα </a:t>
            </a:r>
            <a:r>
              <a:rPr lang="el-GR" sz="4400">
                <a:latin typeface="Arial"/>
                <a:ea typeface="Arial"/>
                <a:cs typeface="Arial"/>
                <a:sym typeface="Arial"/>
              </a:rPr>
              <a:t>εκπαιδεύονται τα μικρά παιδιά στο πώς να καλλιεργούν την ψυχολογική τους ανθεκτικότητα και να αποκτούν σχετικές δεξιότητες, στρατηγικές και ικανότητες, </a:t>
            </a:r>
            <a:r>
              <a:rPr b="1" lang="el-GR" sz="4400">
                <a:solidFill>
                  <a:srgbClr val="00B050"/>
                </a:solidFill>
                <a:latin typeface="Arial"/>
                <a:ea typeface="Arial"/>
                <a:cs typeface="Arial"/>
                <a:sym typeface="Arial"/>
              </a:rPr>
              <a:t>τόσο μεγαλύτερα θα είναι τα αποτελέσματα</a:t>
            </a:r>
            <a:r>
              <a:rPr lang="el-GR" sz="4400">
                <a:solidFill>
                  <a:srgbClr val="00B050"/>
                </a:solidFill>
                <a:latin typeface="Arial"/>
                <a:ea typeface="Arial"/>
                <a:cs typeface="Arial"/>
                <a:sym typeface="Arial"/>
              </a:rPr>
              <a:t> </a:t>
            </a:r>
            <a:r>
              <a:rPr lang="el-GR" sz="4400">
                <a:latin typeface="Arial"/>
                <a:ea typeface="Arial"/>
                <a:cs typeface="Arial"/>
                <a:sym typeface="Arial"/>
              </a:rPr>
              <a:t>μακροπρόθεσμα.  </a:t>
            </a:r>
            <a:endParaRPr sz="4400">
              <a:latin typeface="Arial"/>
              <a:ea typeface="Arial"/>
              <a:cs typeface="Arial"/>
              <a:sym typeface="Arial"/>
            </a:endParaRPr>
          </a:p>
          <a:p>
            <a:pPr indent="0" lvl="0" marL="0" rtl="0" algn="l">
              <a:lnSpc>
                <a:spcPct val="150000"/>
              </a:lnSpc>
              <a:spcBef>
                <a:spcPts val="5900"/>
              </a:spcBef>
              <a:spcAft>
                <a:spcPts val="0"/>
              </a:spcAft>
              <a:buClr>
                <a:srgbClr val="000000"/>
              </a:buClr>
              <a:buSzPts val="5500"/>
              <a:buFont typeface="Arial"/>
              <a:buNone/>
            </a:pPr>
            <a:r>
              <a:rPr lang="el-GR" sz="4400">
                <a:latin typeface="Arial"/>
                <a:ea typeface="Arial"/>
                <a:cs typeface="Arial"/>
                <a:sym typeface="Arial"/>
              </a:rPr>
              <a:t>        </a:t>
            </a:r>
            <a:r>
              <a:rPr b="1" lang="el-GR" sz="4400">
                <a:solidFill>
                  <a:srgbClr val="FF0000"/>
                </a:solidFill>
                <a:latin typeface="Arial"/>
                <a:ea typeface="Arial"/>
                <a:cs typeface="Arial"/>
                <a:sym typeface="Arial"/>
              </a:rPr>
              <a:t>ΠΡΟΛΗΨΗ</a:t>
            </a:r>
            <a:endParaRPr b="1" sz="4400">
              <a:solidFill>
                <a:srgbClr val="FF0000"/>
              </a:solidFill>
              <a:latin typeface="Arial"/>
              <a:ea typeface="Arial"/>
              <a:cs typeface="Arial"/>
              <a:sym typeface="Arial"/>
            </a:endParaRPr>
          </a:p>
          <a:p>
            <a:pPr indent="0" lvl="0" marL="0" rtl="0" algn="l">
              <a:lnSpc>
                <a:spcPct val="100000"/>
              </a:lnSpc>
              <a:spcBef>
                <a:spcPts val="5900"/>
              </a:spcBef>
              <a:spcAft>
                <a:spcPts val="0"/>
              </a:spcAft>
              <a:buClr>
                <a:srgbClr val="000000"/>
              </a:buClr>
              <a:buSzPts val="45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sp>
        <p:nvSpPr>
          <p:cNvPr id="267" name="Google Shape;267;p19"/>
          <p:cNvSpPr/>
          <p:nvPr/>
        </p:nvSpPr>
        <p:spPr>
          <a:xfrm>
            <a:off x="1689100" y="9691751"/>
            <a:ext cx="964276" cy="663919"/>
          </a:xfrm>
          <a:prstGeom prst="rightArrow">
            <a:avLst>
              <a:gd fmla="val 50000" name="adj1"/>
              <a:gd fmla="val 50000" name="adj2"/>
            </a:avLst>
          </a:prstGeom>
          <a:solidFill>
            <a:schemeClr val="accent1"/>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descr="Image" id="108" name="Google Shape;108;p2"/>
          <p:cNvPicPr preferRelativeResize="0"/>
          <p:nvPr/>
        </p:nvPicPr>
        <p:blipFill rotWithShape="1">
          <a:blip r:embed="rId3">
            <a:alphaModFix/>
          </a:blip>
          <a:srcRect b="0" l="0" r="0" t="0"/>
          <a:stretch/>
        </p:blipFill>
        <p:spPr>
          <a:xfrm>
            <a:off x="-2787906" y="-5181820"/>
            <a:ext cx="32733190" cy="21234840"/>
          </a:xfrm>
          <a:prstGeom prst="rect">
            <a:avLst/>
          </a:prstGeom>
          <a:noFill/>
          <a:ln>
            <a:noFill/>
          </a:ln>
        </p:spPr>
      </p:pic>
      <p:sp>
        <p:nvSpPr>
          <p:cNvPr id="109" name="Google Shape;109;p2"/>
          <p:cNvSpPr txBox="1"/>
          <p:nvPr/>
        </p:nvSpPr>
        <p:spPr>
          <a:xfrm>
            <a:off x="2886636" y="755910"/>
            <a:ext cx="18954408" cy="4216026"/>
          </a:xfrm>
          <a:prstGeom prst="rect">
            <a:avLst/>
          </a:prstGeom>
          <a:noFill/>
          <a:ln>
            <a:noFill/>
          </a:ln>
        </p:spPr>
        <p:txBody>
          <a:bodyPr anchorCtr="0" anchor="ctr" bIns="50800" lIns="50800" spcFirstLastPara="1" rIns="50800" wrap="square" tIns="50800">
            <a:spAutoFit/>
          </a:bodyPr>
          <a:lstStyle/>
          <a:p>
            <a:pPr indent="0" lvl="0" marL="0" marR="0" rtl="0" algn="ctr">
              <a:lnSpc>
                <a:spcPct val="90000"/>
              </a:lnSpc>
              <a:spcBef>
                <a:spcPts val="0"/>
              </a:spcBef>
              <a:spcAft>
                <a:spcPts val="0"/>
              </a:spcAft>
              <a:buClr>
                <a:srgbClr val="FFFFFF"/>
              </a:buClr>
              <a:buSzPts val="9700"/>
              <a:buFont typeface="Arial"/>
              <a:buNone/>
            </a:pPr>
            <a:r>
              <a:rPr b="1" i="0" lang="el-GR" sz="9700" u="none" cap="none" strike="noStrike">
                <a:solidFill>
                  <a:srgbClr val="FFFFFF"/>
                </a:solidFill>
                <a:latin typeface="Arial"/>
                <a:ea typeface="Arial"/>
                <a:cs typeface="Arial"/>
                <a:sym typeface="Arial"/>
              </a:rPr>
              <a:t>RESILIENT PRESCHOOLS:</a:t>
            </a:r>
            <a:endParaRPr/>
          </a:p>
          <a:p>
            <a:pPr indent="0" lvl="0" marL="0" marR="0" rtl="0" algn="ctr">
              <a:lnSpc>
                <a:spcPct val="100000"/>
              </a:lnSpc>
              <a:spcBef>
                <a:spcPts val="0"/>
              </a:spcBef>
              <a:spcAft>
                <a:spcPts val="0"/>
              </a:spcAft>
              <a:buClr>
                <a:srgbClr val="F2F2F2"/>
              </a:buClr>
              <a:buSzPts val="6000"/>
              <a:buFont typeface="Arial"/>
              <a:buNone/>
            </a:pPr>
            <a:r>
              <a:rPr b="1" i="0" lang="el-GR" sz="6000" u="none" cap="none" strike="noStrike">
                <a:solidFill>
                  <a:srgbClr val="F2F2F2"/>
                </a:solidFill>
                <a:latin typeface="Arial"/>
                <a:ea typeface="Arial"/>
                <a:cs typeface="Arial"/>
                <a:sym typeface="Arial"/>
              </a:rPr>
              <a:t>Καλλιεργώντας Δεξιότητες στα παιδιά για την ανάπτυξη της ψυχικής τους ανθεκτικότητας και ευζωίας</a:t>
            </a:r>
            <a:endParaRPr/>
          </a:p>
        </p:txBody>
      </p:sp>
      <p:sp>
        <p:nvSpPr>
          <p:cNvPr id="110" name="Google Shape;110;p2"/>
          <p:cNvSpPr txBox="1"/>
          <p:nvPr/>
        </p:nvSpPr>
        <p:spPr>
          <a:xfrm>
            <a:off x="3044980" y="6390546"/>
            <a:ext cx="18294040" cy="159530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6100"/>
              <a:buFont typeface="Arial"/>
              <a:buNone/>
            </a:pPr>
            <a:r>
              <a:rPr b="1" i="0" lang="el-GR" sz="6100" u="none" cap="none" strike="noStrike">
                <a:solidFill>
                  <a:srgbClr val="FFFFFF"/>
                </a:solidFill>
                <a:latin typeface="Arial"/>
                <a:ea typeface="Arial"/>
                <a:cs typeface="Arial"/>
                <a:sym typeface="Arial"/>
              </a:rPr>
              <a:t>Βίκυ Χαραλάμπους, PhD</a:t>
            </a:r>
            <a:endParaRPr b="1" i="0" sz="61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3600"/>
              <a:buFont typeface="Arial"/>
              <a:buNone/>
            </a:pPr>
            <a:r>
              <a:rPr b="1" i="0" lang="el-GR" sz="3600" u="none" cap="none" strike="noStrike">
                <a:solidFill>
                  <a:srgbClr val="FFFFFF"/>
                </a:solidFill>
                <a:latin typeface="Arial"/>
                <a:ea typeface="Arial"/>
                <a:cs typeface="Arial"/>
                <a:sym typeface="Arial"/>
              </a:rPr>
              <a:t>Διευθύντρια Ινστιτούτου Ανάπτυξης (Ν. Χαραλάμπους)</a:t>
            </a:r>
            <a:endParaRPr b="1" i="0" sz="3600" u="none" cap="none" strike="noStrike">
              <a:solidFill>
                <a:srgbClr val="FFFFFF"/>
              </a:solidFill>
              <a:latin typeface="Arial"/>
              <a:ea typeface="Arial"/>
              <a:cs typeface="Arial"/>
              <a:sym typeface="Arial"/>
            </a:endParaRPr>
          </a:p>
        </p:txBody>
      </p:sp>
      <p:pic>
        <p:nvPicPr>
          <p:cNvPr id="111" name="Google Shape;111;p2"/>
          <p:cNvPicPr preferRelativeResize="0"/>
          <p:nvPr/>
        </p:nvPicPr>
        <p:blipFill rotWithShape="1">
          <a:blip r:embed="rId4">
            <a:alphaModFix/>
          </a:blip>
          <a:srcRect b="0" l="0" r="0" t="0"/>
          <a:stretch/>
        </p:blipFill>
        <p:spPr>
          <a:xfrm>
            <a:off x="18931821" y="7188200"/>
            <a:ext cx="4814397" cy="576711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Image" id="272" name="Google Shape;272;p20"/>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73" name="Google Shape;273;p20"/>
          <p:cNvSpPr txBox="1"/>
          <p:nvPr>
            <p:ph type="title"/>
          </p:nvPr>
        </p:nvSpPr>
        <p:spPr>
          <a:xfrm>
            <a:off x="807951" y="604982"/>
            <a:ext cx="18494202"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8000"/>
              <a:buFont typeface="Arial"/>
              <a:buNone/>
            </a:pPr>
            <a:r>
              <a:rPr lang="el-GR" sz="8000">
                <a:latin typeface="Arial"/>
                <a:ea typeface="Arial"/>
                <a:cs typeface="Arial"/>
                <a:sym typeface="Arial"/>
              </a:rPr>
              <a:t>ΣΤΟΧΟΣ </a:t>
            </a:r>
            <a:r>
              <a:rPr lang="el-GR" sz="8000">
                <a:solidFill>
                  <a:srgbClr val="E3167D"/>
                </a:solidFill>
                <a:latin typeface="Arial"/>
                <a:ea typeface="Arial"/>
                <a:cs typeface="Arial"/>
                <a:sym typeface="Arial"/>
              </a:rPr>
              <a:t>RESILIENT PRESCHOOLS </a:t>
            </a:r>
            <a:endParaRPr sz="8000">
              <a:solidFill>
                <a:srgbClr val="E3167D"/>
              </a:solidFill>
              <a:latin typeface="Arial"/>
              <a:ea typeface="Arial"/>
              <a:cs typeface="Arial"/>
              <a:sym typeface="Arial"/>
            </a:endParaRPr>
          </a:p>
        </p:txBody>
      </p:sp>
      <p:sp>
        <p:nvSpPr>
          <p:cNvPr id="274" name="Google Shape;274;p20"/>
          <p:cNvSpPr txBox="1"/>
          <p:nvPr>
            <p:ph idx="1" type="body"/>
          </p:nvPr>
        </p:nvSpPr>
        <p:spPr>
          <a:xfrm>
            <a:off x="1442227" y="3367578"/>
            <a:ext cx="21005800" cy="9743440"/>
          </a:xfrm>
          <a:prstGeom prst="rect">
            <a:avLst/>
          </a:prstGeom>
          <a:noFill/>
          <a:ln>
            <a:noFill/>
          </a:ln>
        </p:spPr>
        <p:txBody>
          <a:bodyPr anchorCtr="0" anchor="ctr" bIns="50800" lIns="50800" spcFirstLastPara="1" rIns="50800" wrap="square" tIns="50800">
            <a:normAutofit/>
          </a:bodyPr>
          <a:lstStyle/>
          <a:p>
            <a:pPr indent="-349250" lvl="0" marL="285750" rtl="0" algn="l">
              <a:lnSpc>
                <a:spcPct val="100000"/>
              </a:lnSpc>
              <a:spcBef>
                <a:spcPts val="0"/>
              </a:spcBef>
              <a:spcAft>
                <a:spcPts val="0"/>
              </a:spcAft>
              <a:buClr>
                <a:srgbClr val="000000"/>
              </a:buClr>
              <a:buSzPts val="5500"/>
              <a:buFont typeface="Noto Sans Symbols"/>
              <a:buChar char="❑"/>
            </a:pPr>
            <a:r>
              <a:rPr lang="el-GR" sz="4400">
                <a:latin typeface="Arial"/>
                <a:ea typeface="Arial"/>
                <a:cs typeface="Arial"/>
                <a:sym typeface="Arial"/>
              </a:rPr>
              <a:t>Η δημιουργία υλικού για πρακτικές εφαρμογές και καθοδήγηση των εκπαιδευτικών προσχολικής ηλικίας για το πώς να χρησιμοποιούν τη</a:t>
            </a:r>
            <a:r>
              <a:rPr b="1" lang="el-GR" sz="4400">
                <a:latin typeface="Arial"/>
                <a:ea typeface="Arial"/>
                <a:cs typeface="Arial"/>
                <a:sym typeface="Arial"/>
              </a:rPr>
              <a:t> Θετική Ψυχολογία </a:t>
            </a:r>
            <a:r>
              <a:rPr lang="el-GR" sz="4400">
                <a:latin typeface="Arial"/>
                <a:ea typeface="Arial"/>
                <a:cs typeface="Arial"/>
                <a:sym typeface="Arial"/>
              </a:rPr>
              <a:t>στη διδασκαλία των μικρών παιδιών.</a:t>
            </a:r>
            <a:endParaRPr/>
          </a:p>
          <a:p>
            <a:pPr indent="-349250" lvl="0" marL="285750" rtl="0" algn="l">
              <a:lnSpc>
                <a:spcPct val="100000"/>
              </a:lnSpc>
              <a:spcBef>
                <a:spcPts val="5900"/>
              </a:spcBef>
              <a:spcAft>
                <a:spcPts val="0"/>
              </a:spcAft>
              <a:buClr>
                <a:srgbClr val="000000"/>
              </a:buClr>
              <a:buSzPts val="5500"/>
              <a:buFont typeface="Noto Sans Symbols"/>
              <a:buChar char="❑"/>
            </a:pPr>
            <a:r>
              <a:rPr lang="el-GR" sz="4400">
                <a:latin typeface="Arial"/>
                <a:ea typeface="Arial"/>
                <a:cs typeface="Arial"/>
                <a:sym typeface="Arial"/>
              </a:rPr>
              <a:t>Κύριος στόχος η </a:t>
            </a:r>
            <a:r>
              <a:rPr b="1" lang="el-GR" sz="4400">
                <a:solidFill>
                  <a:srgbClr val="00517F"/>
                </a:solidFill>
                <a:latin typeface="Arial"/>
                <a:ea typeface="Arial"/>
                <a:cs typeface="Arial"/>
                <a:sym typeface="Arial"/>
              </a:rPr>
              <a:t>δημιουργία εκπαιδευτικού υλικού </a:t>
            </a:r>
            <a:r>
              <a:rPr lang="el-GR" sz="4400">
                <a:latin typeface="Arial"/>
                <a:ea typeface="Arial"/>
                <a:cs typeface="Arial"/>
                <a:sym typeface="Arial"/>
              </a:rPr>
              <a:t>με πρακτικές εφαρμογές και οδηγίες ειδικά φτιαγμένες ώστε να ανταποκρίνονται στις σύγχρονες ανάγκες των Εκπαιδευτικών Προσχολικής Εκπαίδευσης</a:t>
            </a:r>
            <a:endParaRPr/>
          </a:p>
          <a:p>
            <a:pPr indent="-349250" lvl="0" marL="285750" rtl="0" algn="l">
              <a:lnSpc>
                <a:spcPct val="100000"/>
              </a:lnSpc>
              <a:spcBef>
                <a:spcPts val="5900"/>
              </a:spcBef>
              <a:spcAft>
                <a:spcPts val="0"/>
              </a:spcAft>
              <a:buClr>
                <a:srgbClr val="000000"/>
              </a:buClr>
              <a:buSzPts val="5500"/>
              <a:buFont typeface="Noto Sans Symbols"/>
              <a:buChar char="❑"/>
            </a:pPr>
            <a:r>
              <a:rPr lang="el-GR" sz="4400">
                <a:latin typeface="Arial"/>
                <a:ea typeface="Arial"/>
                <a:cs typeface="Arial"/>
                <a:sym typeface="Arial"/>
              </a:rPr>
              <a:t>Υλικό </a:t>
            </a:r>
            <a:r>
              <a:rPr b="1" lang="el-GR" sz="4400">
                <a:solidFill>
                  <a:srgbClr val="00B050"/>
                </a:solidFill>
                <a:latin typeface="Arial"/>
                <a:ea typeface="Arial"/>
                <a:cs typeface="Arial"/>
                <a:sym typeface="Arial"/>
              </a:rPr>
              <a:t>RESILIENT PRESCHOOLS </a:t>
            </a:r>
            <a:r>
              <a:rPr lang="el-GR" sz="4400">
                <a:latin typeface="Arial"/>
                <a:ea typeface="Arial"/>
                <a:cs typeface="Arial"/>
                <a:sym typeface="Arial"/>
              </a:rPr>
              <a:t>🡪 απορρέει από την επιστήμη της </a:t>
            </a:r>
            <a:r>
              <a:rPr b="1" lang="el-GR" sz="4400">
                <a:solidFill>
                  <a:srgbClr val="FF0000"/>
                </a:solidFill>
                <a:latin typeface="Arial"/>
                <a:ea typeface="Arial"/>
                <a:cs typeface="Arial"/>
                <a:sym typeface="Arial"/>
              </a:rPr>
              <a:t>Θετικής Ψυχολογίας</a:t>
            </a:r>
            <a:endParaRPr sz="4400">
              <a:solidFill>
                <a:srgbClr val="FF0000"/>
              </a:solidFill>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pic>
        <p:nvPicPr>
          <p:cNvPr id="275" name="Google Shape;275;p20"/>
          <p:cNvPicPr preferRelativeResize="0"/>
          <p:nvPr/>
        </p:nvPicPr>
        <p:blipFill rotWithShape="1">
          <a:blip r:embed="rId4">
            <a:alphaModFix/>
          </a:blip>
          <a:srcRect b="0" l="0" r="0" t="0"/>
          <a:stretch/>
        </p:blipFill>
        <p:spPr>
          <a:xfrm flipH="1">
            <a:off x="19109094" y="923388"/>
            <a:ext cx="4913798" cy="28704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descr="Image" id="280" name="Google Shape;280;p21"/>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81" name="Google Shape;281;p21"/>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8000"/>
              <a:buFont typeface="Arial"/>
              <a:buNone/>
            </a:pPr>
            <a:r>
              <a:rPr lang="el-GR" sz="8000">
                <a:latin typeface="Arial"/>
                <a:ea typeface="Arial"/>
                <a:cs typeface="Arial"/>
                <a:sym typeface="Arial"/>
              </a:rPr>
              <a:t>Κοινοπραξία Έργου</a:t>
            </a:r>
            <a:endParaRPr sz="8000">
              <a:latin typeface="Arial"/>
              <a:ea typeface="Arial"/>
              <a:cs typeface="Arial"/>
              <a:sym typeface="Arial"/>
            </a:endParaRPr>
          </a:p>
        </p:txBody>
      </p:sp>
      <p:sp>
        <p:nvSpPr>
          <p:cNvPr id="282" name="Google Shape;282;p21"/>
          <p:cNvSpPr txBox="1"/>
          <p:nvPr>
            <p:ph idx="1" type="body"/>
          </p:nvPr>
        </p:nvSpPr>
        <p:spPr>
          <a:xfrm>
            <a:off x="1680029" y="2325189"/>
            <a:ext cx="21005800" cy="9743440"/>
          </a:xfrm>
          <a:prstGeom prst="rect">
            <a:avLst/>
          </a:prstGeom>
          <a:noFill/>
          <a:ln>
            <a:noFill/>
          </a:ln>
        </p:spPr>
        <p:txBody>
          <a:bodyPr anchorCtr="0" anchor="ctr" bIns="50800" lIns="50800" spcFirstLastPara="1" rIns="50800" wrap="square" tIns="50800">
            <a:normAutofit/>
          </a:bodyPr>
          <a:lstStyle/>
          <a:p>
            <a:pPr indent="-635000" lvl="0" marL="635000" rtl="0" algn="l">
              <a:lnSpc>
                <a:spcPct val="100000"/>
              </a:lnSpc>
              <a:spcBef>
                <a:spcPts val="0"/>
              </a:spcBef>
              <a:spcAft>
                <a:spcPts val="0"/>
              </a:spcAft>
              <a:buClr>
                <a:srgbClr val="000000"/>
              </a:buClr>
              <a:buSzPts val="5500"/>
              <a:buFont typeface="Arial"/>
              <a:buChar char="•"/>
            </a:pPr>
            <a:r>
              <a:rPr b="1" lang="el-GR" sz="4400">
                <a:latin typeface="Arial"/>
                <a:ea typeface="Arial"/>
                <a:cs typeface="Arial"/>
                <a:sym typeface="Arial"/>
              </a:rPr>
              <a:t>P1 Παιδαγωγικό Ινστιτούτο Κύπρου – CYPRUS PEDAGOGIAL INSTITUTE – </a:t>
            </a:r>
            <a:r>
              <a:rPr b="1" lang="el-GR" sz="4400">
                <a:solidFill>
                  <a:srgbClr val="00B050"/>
                </a:solidFill>
                <a:latin typeface="Arial"/>
                <a:ea typeface="Arial"/>
                <a:cs typeface="Arial"/>
                <a:sym typeface="Arial"/>
              </a:rPr>
              <a:t>ΚΥΠΡΟΣ</a:t>
            </a:r>
            <a:endParaRPr b="1" sz="4400">
              <a:solidFill>
                <a:srgbClr val="00B050"/>
              </a:solidFill>
              <a:latin typeface="Arial"/>
              <a:ea typeface="Arial"/>
              <a:cs typeface="Arial"/>
              <a:sym typeface="Arial"/>
            </a:endParaRPr>
          </a:p>
          <a:p>
            <a:pPr indent="-635000" lvl="0" marL="635000" rtl="0" algn="l">
              <a:lnSpc>
                <a:spcPct val="100000"/>
              </a:lnSpc>
              <a:spcBef>
                <a:spcPts val="5900"/>
              </a:spcBef>
              <a:spcAft>
                <a:spcPts val="0"/>
              </a:spcAft>
              <a:buClr>
                <a:srgbClr val="000000"/>
              </a:buClr>
              <a:buSzPts val="5500"/>
              <a:buFont typeface="Arial"/>
              <a:buChar char="•"/>
            </a:pPr>
            <a:r>
              <a:rPr b="1" lang="el-GR" sz="4400">
                <a:latin typeface="Arial"/>
                <a:ea typeface="Arial"/>
                <a:cs typeface="Arial"/>
                <a:sym typeface="Arial"/>
              </a:rPr>
              <a:t>P2 INSTITUTE OF DEVELOPMENT LTD – </a:t>
            </a:r>
            <a:r>
              <a:rPr b="1" lang="el-GR" sz="4400">
                <a:solidFill>
                  <a:srgbClr val="00B050"/>
                </a:solidFill>
                <a:latin typeface="Arial"/>
                <a:ea typeface="Arial"/>
                <a:cs typeface="Arial"/>
                <a:sym typeface="Arial"/>
              </a:rPr>
              <a:t>ΚΥΠΡΟΣ</a:t>
            </a:r>
            <a:endParaRPr b="1" sz="4400">
              <a:solidFill>
                <a:srgbClr val="00B050"/>
              </a:solidFill>
              <a:latin typeface="Arial"/>
              <a:ea typeface="Arial"/>
              <a:cs typeface="Arial"/>
              <a:sym typeface="Arial"/>
            </a:endParaRPr>
          </a:p>
          <a:p>
            <a:pPr indent="-635000" lvl="0" marL="635000" rtl="0" algn="l">
              <a:lnSpc>
                <a:spcPct val="100000"/>
              </a:lnSpc>
              <a:spcBef>
                <a:spcPts val="5900"/>
              </a:spcBef>
              <a:spcAft>
                <a:spcPts val="0"/>
              </a:spcAft>
              <a:buClr>
                <a:srgbClr val="000000"/>
              </a:buClr>
              <a:buSzPts val="5500"/>
              <a:buFont typeface="Arial"/>
              <a:buChar char="•"/>
            </a:pPr>
            <a:r>
              <a:rPr b="1" lang="el-GR" sz="4400">
                <a:latin typeface="Arial"/>
                <a:ea typeface="Arial"/>
                <a:cs typeface="Arial"/>
                <a:sym typeface="Arial"/>
              </a:rPr>
              <a:t>P3 Motion Digital – </a:t>
            </a:r>
            <a:r>
              <a:rPr b="1" lang="el-GR" sz="4400">
                <a:solidFill>
                  <a:srgbClr val="00B050"/>
                </a:solidFill>
                <a:latin typeface="Arial"/>
                <a:ea typeface="Arial"/>
                <a:cs typeface="Arial"/>
                <a:sym typeface="Arial"/>
              </a:rPr>
              <a:t>ΤΣΕΧΙΑ</a:t>
            </a:r>
            <a:endParaRPr sz="4400">
              <a:solidFill>
                <a:srgbClr val="00B050"/>
              </a:solidFill>
              <a:latin typeface="Arial"/>
              <a:ea typeface="Arial"/>
              <a:cs typeface="Arial"/>
              <a:sym typeface="Arial"/>
            </a:endParaRPr>
          </a:p>
          <a:p>
            <a:pPr indent="-635000" lvl="0" marL="635000" rtl="0" algn="l">
              <a:lnSpc>
                <a:spcPct val="100000"/>
              </a:lnSpc>
              <a:spcBef>
                <a:spcPts val="5900"/>
              </a:spcBef>
              <a:spcAft>
                <a:spcPts val="0"/>
              </a:spcAft>
              <a:buClr>
                <a:srgbClr val="000000"/>
              </a:buClr>
              <a:buSzPts val="5500"/>
              <a:buFont typeface="Arial"/>
              <a:buChar char="•"/>
            </a:pPr>
            <a:r>
              <a:rPr b="1" lang="el-GR" sz="4400">
                <a:latin typeface="Arial"/>
                <a:ea typeface="Arial"/>
                <a:cs typeface="Arial"/>
                <a:sym typeface="Arial"/>
              </a:rPr>
              <a:t>P4 Διεθνές Πανεπιστήμιο Ελλάδος – INTERNATIONAL HELLENIC UNIVERSITY – </a:t>
            </a:r>
            <a:r>
              <a:rPr b="1" lang="el-GR" sz="4400">
                <a:solidFill>
                  <a:srgbClr val="00B050"/>
                </a:solidFill>
                <a:latin typeface="Arial"/>
                <a:ea typeface="Arial"/>
                <a:cs typeface="Arial"/>
                <a:sym typeface="Arial"/>
              </a:rPr>
              <a:t>ΕΛΛΑΔΑ</a:t>
            </a:r>
            <a:endParaRPr sz="4400">
              <a:solidFill>
                <a:srgbClr val="00B050"/>
              </a:solidFill>
              <a:latin typeface="Arial"/>
              <a:ea typeface="Arial"/>
              <a:cs typeface="Arial"/>
              <a:sym typeface="Arial"/>
            </a:endParaRPr>
          </a:p>
          <a:p>
            <a:pPr indent="-635000" lvl="0" marL="635000" rtl="0" algn="l">
              <a:lnSpc>
                <a:spcPct val="100000"/>
              </a:lnSpc>
              <a:spcBef>
                <a:spcPts val="5900"/>
              </a:spcBef>
              <a:spcAft>
                <a:spcPts val="0"/>
              </a:spcAft>
              <a:buClr>
                <a:srgbClr val="000000"/>
              </a:buClr>
              <a:buSzPts val="5500"/>
              <a:buFont typeface="Arial"/>
              <a:buChar char="•"/>
            </a:pPr>
            <a:r>
              <a:rPr b="1" lang="el-GR" sz="4400">
                <a:latin typeface="Arial"/>
                <a:ea typeface="Arial"/>
                <a:cs typeface="Arial"/>
                <a:sym typeface="Arial"/>
              </a:rPr>
              <a:t>P5 UNIVERSITATEA DIN PITESTI  - </a:t>
            </a:r>
            <a:r>
              <a:rPr b="1" lang="el-GR" sz="4400">
                <a:solidFill>
                  <a:srgbClr val="00B050"/>
                </a:solidFill>
                <a:latin typeface="Arial"/>
                <a:ea typeface="Arial"/>
                <a:cs typeface="Arial"/>
                <a:sym typeface="Arial"/>
              </a:rPr>
              <a:t>ΡΟΥΜΑΝΙΑ</a:t>
            </a:r>
            <a:endParaRPr sz="4400">
              <a:solidFill>
                <a:srgbClr val="00B050"/>
              </a:solidFill>
              <a:latin typeface="Arial"/>
              <a:ea typeface="Arial"/>
              <a:cs typeface="Arial"/>
              <a:sym typeface="Arial"/>
            </a:endParaRPr>
          </a:p>
          <a:p>
            <a:pPr indent="-635000" lvl="0" marL="635000" rtl="0" algn="l">
              <a:lnSpc>
                <a:spcPct val="100000"/>
              </a:lnSpc>
              <a:spcBef>
                <a:spcPts val="5900"/>
              </a:spcBef>
              <a:spcAft>
                <a:spcPts val="0"/>
              </a:spcAft>
              <a:buClr>
                <a:srgbClr val="000000"/>
              </a:buClr>
              <a:buSzPts val="5500"/>
              <a:buFont typeface="Arial"/>
              <a:buChar char="•"/>
            </a:pPr>
            <a:r>
              <a:rPr b="1" lang="el-GR" sz="4400">
                <a:latin typeface="Arial"/>
                <a:ea typeface="Arial"/>
                <a:cs typeface="Arial"/>
                <a:sym typeface="Arial"/>
              </a:rPr>
              <a:t>P6 MUNICIPIO DE LOUSADA – </a:t>
            </a:r>
            <a:r>
              <a:rPr b="1" lang="el-GR" sz="4400">
                <a:solidFill>
                  <a:srgbClr val="00B050"/>
                </a:solidFill>
                <a:latin typeface="Arial"/>
                <a:ea typeface="Arial"/>
                <a:cs typeface="Arial"/>
                <a:sym typeface="Arial"/>
              </a:rPr>
              <a:t>ΠΟΡΤΟΓΑΛΙΑ </a:t>
            </a:r>
            <a:endParaRPr sz="4400">
              <a:solidFill>
                <a:srgbClr val="00B050"/>
              </a:solidFill>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Image" id="287" name="Google Shape;287;p22"/>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88" name="Google Shape;288;p22"/>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rgbClr val="000000"/>
              </a:buClr>
              <a:buSzPct val="100000"/>
              <a:buFont typeface="Arial"/>
              <a:buNone/>
            </a:pPr>
            <a:r>
              <a:rPr lang="el-GR" sz="8900">
                <a:latin typeface="Arial"/>
                <a:ea typeface="Arial"/>
                <a:cs typeface="Arial"/>
                <a:sym typeface="Arial"/>
              </a:rPr>
              <a:t>Παραδοτέα</a:t>
            </a:r>
            <a:r>
              <a:rPr lang="el-GR"/>
              <a:t> </a:t>
            </a:r>
            <a:endParaRPr/>
          </a:p>
        </p:txBody>
      </p:sp>
      <p:sp>
        <p:nvSpPr>
          <p:cNvPr id="289" name="Google Shape;289;p22"/>
          <p:cNvSpPr txBox="1"/>
          <p:nvPr>
            <p:ph idx="1" type="body"/>
          </p:nvPr>
        </p:nvSpPr>
        <p:spPr>
          <a:xfrm>
            <a:off x="1311274" y="1964055"/>
            <a:ext cx="22313835" cy="10053774"/>
          </a:xfrm>
          <a:prstGeom prst="rect">
            <a:avLst/>
          </a:prstGeom>
          <a:noFill/>
          <a:ln>
            <a:noFill/>
          </a:ln>
        </p:spPr>
        <p:txBody>
          <a:bodyPr anchorCtr="0" anchor="ctr" bIns="50800" lIns="50800" spcFirstLastPara="1" rIns="50800" wrap="square" tIns="50800">
            <a:normAutofit/>
          </a:bodyPr>
          <a:lstStyle/>
          <a:p>
            <a:pPr indent="-349250" lvl="0" marL="635000" rtl="0" algn="l">
              <a:lnSpc>
                <a:spcPct val="100000"/>
              </a:lnSpc>
              <a:spcBef>
                <a:spcPts val="0"/>
              </a:spcBef>
              <a:spcAft>
                <a:spcPts val="0"/>
              </a:spcAft>
              <a:buClr>
                <a:srgbClr val="000000"/>
              </a:buClr>
              <a:buSzPts val="4500"/>
              <a:buFont typeface="Helvetica Neue"/>
              <a:buNone/>
            </a:pPr>
            <a:r>
              <a:t/>
            </a:r>
            <a:endParaRPr sz="3600"/>
          </a:p>
          <a:p>
            <a:pPr indent="0" lvl="0" marL="0" rtl="0" algn="l">
              <a:lnSpc>
                <a:spcPct val="100000"/>
              </a:lnSpc>
              <a:spcBef>
                <a:spcPts val="5900"/>
              </a:spcBef>
              <a:spcAft>
                <a:spcPts val="0"/>
              </a:spcAft>
              <a:buClr>
                <a:srgbClr val="000000"/>
              </a:buClr>
              <a:buSzPts val="5500"/>
              <a:buFont typeface="Arial"/>
              <a:buNone/>
            </a:pPr>
            <a:r>
              <a:rPr lang="el-GR" sz="4400">
                <a:latin typeface="Arial"/>
                <a:ea typeface="Arial"/>
                <a:cs typeface="Arial"/>
                <a:sym typeface="Arial"/>
              </a:rPr>
              <a:t>Το υλικό που έχει αναπτυχθεί στο </a:t>
            </a:r>
            <a:r>
              <a:rPr b="1" lang="el-GR" sz="4400">
                <a:latin typeface="Arial"/>
                <a:ea typeface="Arial"/>
                <a:cs typeface="Arial"/>
                <a:sym typeface="Arial"/>
              </a:rPr>
              <a:t>RESILIENT PRESCHOOLS </a:t>
            </a:r>
            <a:r>
              <a:rPr lang="el-GR" sz="4400">
                <a:latin typeface="Arial"/>
                <a:ea typeface="Arial"/>
                <a:cs typeface="Arial"/>
                <a:sym typeface="Arial"/>
              </a:rPr>
              <a:t>ακολουθεί την κύρια δομή του μοντέλου </a:t>
            </a:r>
            <a:r>
              <a:rPr b="1" lang="el-GR" sz="4400">
                <a:solidFill>
                  <a:srgbClr val="FF0000"/>
                </a:solidFill>
                <a:latin typeface="Arial"/>
                <a:ea typeface="Arial"/>
                <a:cs typeface="Arial"/>
                <a:sym typeface="Arial"/>
              </a:rPr>
              <a:t>PERMA</a:t>
            </a:r>
            <a:r>
              <a:rPr lang="el-GR" sz="4400">
                <a:latin typeface="Arial"/>
                <a:ea typeface="Arial"/>
                <a:cs typeface="Arial"/>
                <a:sym typeface="Arial"/>
              </a:rPr>
              <a:t> </a:t>
            </a:r>
            <a:r>
              <a:rPr b="1" lang="el-GR" sz="4400">
                <a:solidFill>
                  <a:srgbClr val="0079BF"/>
                </a:solidFill>
                <a:latin typeface="Arial"/>
                <a:ea typeface="Arial"/>
                <a:cs typeface="Arial"/>
                <a:sym typeface="Arial"/>
              </a:rPr>
              <a:t>(P-Θετικά Συναισθήματα, E- Δέσμευση, R-Σχέσεις, M-Νόημα, A-Επιτεύγματα)</a:t>
            </a:r>
            <a:r>
              <a:rPr lang="el-GR" sz="4400">
                <a:latin typeface="Arial"/>
                <a:ea typeface="Arial"/>
                <a:cs typeface="Arial"/>
                <a:sym typeface="Arial"/>
              </a:rPr>
              <a:t> (Seligman, 2011).</a:t>
            </a:r>
            <a:endParaRPr/>
          </a:p>
          <a:p>
            <a:pPr indent="0" lvl="0" marL="0" rtl="0" algn="l">
              <a:lnSpc>
                <a:spcPct val="100000"/>
              </a:lnSpc>
              <a:spcBef>
                <a:spcPts val="5900"/>
              </a:spcBef>
              <a:spcAft>
                <a:spcPts val="0"/>
              </a:spcAft>
              <a:buClr>
                <a:srgbClr val="000000"/>
              </a:buClr>
              <a:buSzPts val="5500"/>
              <a:buFont typeface="Arial"/>
              <a:buNone/>
            </a:pPr>
            <a:r>
              <a:rPr lang="el-GR" sz="4400">
                <a:latin typeface="Arial"/>
                <a:ea typeface="Arial"/>
                <a:cs typeface="Arial"/>
                <a:sym typeface="Arial"/>
              </a:rPr>
              <a:t>Για την επίτευξη των προαναφερθέντων στόχων, έχουν δημιουργηθεί τα ακόλουθα πνευματικά αποτελέσματα: </a:t>
            </a:r>
            <a:endParaRPr/>
          </a:p>
          <a:p>
            <a:pPr indent="-349250" lvl="0" marL="285750" rtl="0" algn="l">
              <a:lnSpc>
                <a:spcPct val="100000"/>
              </a:lnSpc>
              <a:spcBef>
                <a:spcPts val="5900"/>
              </a:spcBef>
              <a:spcAft>
                <a:spcPts val="0"/>
              </a:spcAft>
              <a:buClr>
                <a:srgbClr val="FF0000"/>
              </a:buClr>
              <a:buSzPts val="5500"/>
              <a:buFont typeface="Arial"/>
              <a:buChar char="•"/>
            </a:pPr>
            <a:r>
              <a:rPr b="1" lang="el-GR" sz="4400">
                <a:solidFill>
                  <a:srgbClr val="FF0000"/>
                </a:solidFill>
                <a:latin typeface="Arial"/>
                <a:ea typeface="Arial"/>
                <a:cs typeface="Arial"/>
                <a:sym typeface="Arial"/>
              </a:rPr>
              <a:t>IO1: </a:t>
            </a:r>
            <a:r>
              <a:rPr b="1" lang="el-GR" sz="4400">
                <a:latin typeface="Arial"/>
                <a:ea typeface="Arial"/>
                <a:cs typeface="Arial"/>
                <a:sym typeface="Arial"/>
              </a:rPr>
              <a:t>Εργαλειοθήκη Θετικής Εκπαίδευσης για εκπαιδευτικούς προσχολικής ηλικίας</a:t>
            </a:r>
            <a:endParaRPr/>
          </a:p>
          <a:p>
            <a:pPr indent="-349250" lvl="0" marL="285750" rtl="0" algn="l">
              <a:lnSpc>
                <a:spcPct val="100000"/>
              </a:lnSpc>
              <a:spcBef>
                <a:spcPts val="5900"/>
              </a:spcBef>
              <a:spcAft>
                <a:spcPts val="0"/>
              </a:spcAft>
              <a:buClr>
                <a:srgbClr val="FF0000"/>
              </a:buClr>
              <a:buSzPts val="5500"/>
              <a:buFont typeface="Arial"/>
              <a:buChar char="•"/>
            </a:pPr>
            <a:r>
              <a:rPr b="1" lang="el-GR" sz="4400">
                <a:solidFill>
                  <a:srgbClr val="FF0000"/>
                </a:solidFill>
                <a:latin typeface="Arial"/>
                <a:ea typeface="Arial"/>
                <a:cs typeface="Arial"/>
                <a:sym typeface="Arial"/>
              </a:rPr>
              <a:t>IO2:  </a:t>
            </a:r>
            <a:r>
              <a:rPr b="1" lang="el-GR" sz="4400">
                <a:latin typeface="Arial"/>
                <a:ea typeface="Arial"/>
                <a:cs typeface="Arial"/>
                <a:sym typeface="Arial"/>
              </a:rPr>
              <a:t>Εκπαιδευτικό Πακέτο για νηπιαγωγούς</a:t>
            </a:r>
            <a:endParaRPr/>
          </a:p>
          <a:p>
            <a:pPr indent="-349250" lvl="0" marL="285750" rtl="0" algn="l">
              <a:lnSpc>
                <a:spcPct val="100000"/>
              </a:lnSpc>
              <a:spcBef>
                <a:spcPts val="5900"/>
              </a:spcBef>
              <a:spcAft>
                <a:spcPts val="0"/>
              </a:spcAft>
              <a:buClr>
                <a:srgbClr val="FF0000"/>
              </a:buClr>
              <a:buSzPts val="5500"/>
              <a:buFont typeface="Arial"/>
              <a:buChar char="•"/>
            </a:pPr>
            <a:r>
              <a:rPr b="1" lang="el-GR" sz="4400">
                <a:solidFill>
                  <a:srgbClr val="FF0000"/>
                </a:solidFill>
                <a:latin typeface="Arial"/>
                <a:ea typeface="Arial"/>
                <a:cs typeface="Arial"/>
                <a:sym typeface="Arial"/>
              </a:rPr>
              <a:t>IO3: </a:t>
            </a:r>
            <a:r>
              <a:rPr b="1" lang="el-GR" sz="4400">
                <a:latin typeface="Arial"/>
                <a:ea typeface="Arial"/>
                <a:cs typeface="Arial"/>
                <a:sym typeface="Arial"/>
              </a:rPr>
              <a:t>Ηλεκτρονική Πλατφόρμα Εκπαίδευσης και OERs</a:t>
            </a:r>
            <a:endParaRPr b="1" sz="4400">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descr="Image" id="294" name="Google Shape;294;p23"/>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295" name="Google Shape;295;p23"/>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8000"/>
              <a:buFont typeface="Arial"/>
              <a:buNone/>
            </a:pPr>
            <a:r>
              <a:rPr lang="el-GR" sz="8000">
                <a:latin typeface="Arial"/>
                <a:ea typeface="Arial"/>
                <a:cs typeface="Arial"/>
                <a:sym typeface="Arial"/>
              </a:rPr>
              <a:t>1. Εργαλειοθήκη Θετικής Εκπαίδευσης </a:t>
            </a:r>
            <a:endParaRPr sz="8000">
              <a:latin typeface="Arial"/>
              <a:ea typeface="Arial"/>
              <a:cs typeface="Arial"/>
              <a:sym typeface="Arial"/>
            </a:endParaRPr>
          </a:p>
        </p:txBody>
      </p:sp>
      <p:sp>
        <p:nvSpPr>
          <p:cNvPr id="296" name="Google Shape;296;p23"/>
          <p:cNvSpPr txBox="1"/>
          <p:nvPr>
            <p:ph idx="1" type="body"/>
          </p:nvPr>
        </p:nvSpPr>
        <p:spPr>
          <a:xfrm>
            <a:off x="1689100" y="2194560"/>
            <a:ext cx="21005800" cy="9743440"/>
          </a:xfrm>
          <a:prstGeom prst="rect">
            <a:avLst/>
          </a:prstGeom>
          <a:noFill/>
          <a:ln>
            <a:noFill/>
          </a:ln>
        </p:spPr>
        <p:txBody>
          <a:bodyPr anchorCtr="0" anchor="ctr" bIns="50800" lIns="50800" spcFirstLastPara="1" rIns="50800" wrap="square" tIns="50800">
            <a:normAutofit/>
          </a:bodyPr>
          <a:lstStyle/>
          <a:p>
            <a:pPr indent="-349250" lvl="0" marL="635000" rtl="0" algn="l">
              <a:lnSpc>
                <a:spcPct val="100000"/>
              </a:lnSpc>
              <a:spcBef>
                <a:spcPts val="0"/>
              </a:spcBef>
              <a:spcAft>
                <a:spcPts val="0"/>
              </a:spcAft>
              <a:buClr>
                <a:srgbClr val="000000"/>
              </a:buClr>
              <a:buSzPts val="4500"/>
              <a:buFont typeface="Helvetica Neue"/>
              <a:buNone/>
            </a:pPr>
            <a:r>
              <a:t/>
            </a:r>
            <a:endParaRPr sz="3600"/>
          </a:p>
          <a:p>
            <a:pPr indent="0" lvl="0" marL="0" rtl="0" algn="l">
              <a:lnSpc>
                <a:spcPct val="100000"/>
              </a:lnSpc>
              <a:spcBef>
                <a:spcPts val="5900"/>
              </a:spcBef>
              <a:spcAft>
                <a:spcPts val="0"/>
              </a:spcAft>
              <a:buClr>
                <a:srgbClr val="000000"/>
              </a:buClr>
              <a:buSzPts val="6000"/>
              <a:buFont typeface="Helvetica Neue"/>
              <a:buNone/>
            </a:pPr>
            <a:r>
              <a:t/>
            </a:r>
            <a:endParaRPr/>
          </a:p>
        </p:txBody>
      </p:sp>
      <p:pic>
        <p:nvPicPr>
          <p:cNvPr id="297" name="Google Shape;297;p23"/>
          <p:cNvPicPr preferRelativeResize="0"/>
          <p:nvPr/>
        </p:nvPicPr>
        <p:blipFill rotWithShape="1">
          <a:blip r:embed="rId4">
            <a:alphaModFix/>
          </a:blip>
          <a:srcRect b="0" l="0" r="0" t="0"/>
          <a:stretch/>
        </p:blipFill>
        <p:spPr>
          <a:xfrm>
            <a:off x="4467479" y="4391173"/>
            <a:ext cx="7018396" cy="5268216"/>
          </a:xfrm>
          <a:prstGeom prst="rect">
            <a:avLst/>
          </a:prstGeom>
          <a:noFill/>
          <a:ln>
            <a:noFill/>
          </a:ln>
        </p:spPr>
      </p:pic>
      <p:pic>
        <p:nvPicPr>
          <p:cNvPr id="298" name="Google Shape;298;p23"/>
          <p:cNvPicPr preferRelativeResize="0"/>
          <p:nvPr/>
        </p:nvPicPr>
        <p:blipFill rotWithShape="1">
          <a:blip r:embed="rId5">
            <a:alphaModFix/>
          </a:blip>
          <a:srcRect b="0" l="0" r="0" t="0"/>
          <a:stretch/>
        </p:blipFill>
        <p:spPr>
          <a:xfrm>
            <a:off x="12381194" y="3783462"/>
            <a:ext cx="7535327" cy="81545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descr="Image" id="303" name="Google Shape;303;p24"/>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304" name="Google Shape;304;p24"/>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8000"/>
              <a:buFont typeface="Arial"/>
              <a:buNone/>
            </a:pPr>
            <a:r>
              <a:rPr lang="el-GR" sz="8000">
                <a:latin typeface="Arial"/>
                <a:ea typeface="Arial"/>
                <a:cs typeface="Arial"/>
                <a:sym typeface="Arial"/>
              </a:rPr>
              <a:t>2. Εκπαιδευτικό Υλικό</a:t>
            </a:r>
            <a:endParaRPr sz="8000">
              <a:latin typeface="Arial"/>
              <a:ea typeface="Arial"/>
              <a:cs typeface="Arial"/>
              <a:sym typeface="Arial"/>
            </a:endParaRPr>
          </a:p>
        </p:txBody>
      </p:sp>
      <p:sp>
        <p:nvSpPr>
          <p:cNvPr id="305" name="Google Shape;305;p24"/>
          <p:cNvSpPr txBox="1"/>
          <p:nvPr>
            <p:ph idx="1" type="body"/>
          </p:nvPr>
        </p:nvSpPr>
        <p:spPr>
          <a:xfrm>
            <a:off x="1689100" y="2194560"/>
            <a:ext cx="21005800" cy="9743440"/>
          </a:xfrm>
          <a:prstGeom prst="rect">
            <a:avLst/>
          </a:prstGeom>
          <a:noFill/>
          <a:ln>
            <a:noFill/>
          </a:ln>
        </p:spPr>
        <p:txBody>
          <a:bodyPr anchorCtr="0" anchor="ctr" bIns="50800" lIns="50800" spcFirstLastPara="1" rIns="50800" wrap="square" tIns="50800">
            <a:normAutofit/>
          </a:bodyPr>
          <a:lstStyle/>
          <a:p>
            <a:pPr indent="-349250" lvl="0" marL="635000" rtl="0" algn="l">
              <a:lnSpc>
                <a:spcPct val="100000"/>
              </a:lnSpc>
              <a:spcBef>
                <a:spcPts val="0"/>
              </a:spcBef>
              <a:spcAft>
                <a:spcPts val="0"/>
              </a:spcAft>
              <a:buClr>
                <a:srgbClr val="000000"/>
              </a:buClr>
              <a:buSzPts val="4500"/>
              <a:buFont typeface="Helvetica Neue"/>
              <a:buNone/>
            </a:pPr>
            <a:r>
              <a:t/>
            </a:r>
            <a:endParaRPr sz="3600"/>
          </a:p>
          <a:p>
            <a:pPr indent="0" lvl="0" marL="0" rtl="0" algn="l">
              <a:lnSpc>
                <a:spcPct val="100000"/>
              </a:lnSpc>
              <a:spcBef>
                <a:spcPts val="5900"/>
              </a:spcBef>
              <a:spcAft>
                <a:spcPts val="0"/>
              </a:spcAft>
              <a:buClr>
                <a:srgbClr val="000000"/>
              </a:buClr>
              <a:buSzPts val="6000"/>
              <a:buFont typeface="Helvetica Neue"/>
              <a:buNone/>
            </a:pPr>
            <a:r>
              <a:t/>
            </a:r>
            <a:endParaRPr/>
          </a:p>
        </p:txBody>
      </p:sp>
      <p:pic>
        <p:nvPicPr>
          <p:cNvPr id="306" name="Google Shape;306;p24"/>
          <p:cNvPicPr preferRelativeResize="0"/>
          <p:nvPr/>
        </p:nvPicPr>
        <p:blipFill rotWithShape="1">
          <a:blip r:embed="rId4">
            <a:alphaModFix/>
          </a:blip>
          <a:srcRect b="0" l="0" r="0" t="0"/>
          <a:stretch/>
        </p:blipFill>
        <p:spPr>
          <a:xfrm>
            <a:off x="256942" y="1653376"/>
            <a:ext cx="13118337" cy="7697452"/>
          </a:xfrm>
          <a:prstGeom prst="rect">
            <a:avLst/>
          </a:prstGeom>
          <a:noFill/>
          <a:ln>
            <a:noFill/>
          </a:ln>
        </p:spPr>
      </p:pic>
      <p:pic>
        <p:nvPicPr>
          <p:cNvPr id="307" name="Google Shape;307;p24"/>
          <p:cNvPicPr preferRelativeResize="0"/>
          <p:nvPr/>
        </p:nvPicPr>
        <p:blipFill rotWithShape="1">
          <a:blip r:embed="rId5">
            <a:alphaModFix/>
          </a:blip>
          <a:srcRect b="0" l="0" r="0" t="0"/>
          <a:stretch/>
        </p:blipFill>
        <p:spPr>
          <a:xfrm>
            <a:off x="11569780" y="6301047"/>
            <a:ext cx="11822791" cy="563695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Image" id="312" name="Google Shape;312;p25"/>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313" name="Google Shape;313;p25"/>
          <p:cNvSpPr txBox="1"/>
          <p:nvPr>
            <p:ph type="title"/>
          </p:nvPr>
        </p:nvSpPr>
        <p:spPr>
          <a:xfrm>
            <a:off x="1935973" y="1806994"/>
            <a:ext cx="21005800" cy="1589578"/>
          </a:xfrm>
          <a:prstGeom prst="rect">
            <a:avLst/>
          </a:prstGeom>
          <a:noFill/>
          <a:ln>
            <a:noFill/>
          </a:ln>
        </p:spPr>
        <p:txBody>
          <a:bodyPr anchorCtr="0" anchor="ctr" bIns="50800" lIns="50800" spcFirstLastPara="1" rIns="50800" wrap="square" tIns="50800">
            <a:normAutofit fontScale="90000"/>
          </a:bodyPr>
          <a:lstStyle/>
          <a:p>
            <a:pPr indent="0" lvl="0" marL="0" rtl="0" algn="ctr">
              <a:lnSpc>
                <a:spcPct val="100000"/>
              </a:lnSpc>
              <a:spcBef>
                <a:spcPts val="0"/>
              </a:spcBef>
              <a:spcAft>
                <a:spcPts val="0"/>
              </a:spcAft>
              <a:buClr>
                <a:srgbClr val="000000"/>
              </a:buClr>
              <a:buSzPct val="100000"/>
              <a:buFont typeface="Arial"/>
              <a:buNone/>
            </a:pPr>
            <a:r>
              <a:rPr b="1" lang="el-GR" sz="6700">
                <a:latin typeface="Arial"/>
                <a:ea typeface="Arial"/>
                <a:cs typeface="Arial"/>
                <a:sym typeface="Arial"/>
              </a:rPr>
              <a:t>3. Ηλεκτρονική Πλατφόρμα Εκπαίδευσης και OERs</a:t>
            </a:r>
            <a:br>
              <a:rPr b="1" lang="el-GR" sz="6000"/>
            </a:br>
            <a:r>
              <a:rPr b="1" lang="el-GR" sz="6000" u="sng">
                <a:solidFill>
                  <a:schemeClr val="hlink"/>
                </a:solidFill>
                <a:hlinkClick r:id="rId4"/>
              </a:rPr>
              <a:t>www.resilientpreschools.eu</a:t>
            </a:r>
            <a:br>
              <a:rPr b="1" lang="el-GR" sz="6000"/>
            </a:br>
            <a:br>
              <a:rPr b="1" lang="el-GR" sz="6000"/>
            </a:br>
            <a:endParaRPr sz="6000">
              <a:latin typeface="Arial"/>
              <a:ea typeface="Arial"/>
              <a:cs typeface="Arial"/>
              <a:sym typeface="Arial"/>
            </a:endParaRPr>
          </a:p>
        </p:txBody>
      </p:sp>
      <p:sp>
        <p:nvSpPr>
          <p:cNvPr id="314" name="Google Shape;314;p25"/>
          <p:cNvSpPr txBox="1"/>
          <p:nvPr>
            <p:ph idx="1" type="body"/>
          </p:nvPr>
        </p:nvSpPr>
        <p:spPr>
          <a:xfrm>
            <a:off x="1689100" y="2194560"/>
            <a:ext cx="21005800" cy="9743440"/>
          </a:xfrm>
          <a:prstGeom prst="rect">
            <a:avLst/>
          </a:prstGeom>
          <a:noFill/>
          <a:ln>
            <a:noFill/>
          </a:ln>
        </p:spPr>
        <p:txBody>
          <a:bodyPr anchorCtr="0" anchor="ctr" bIns="50800" lIns="50800" spcFirstLastPara="1" rIns="50800" wrap="square" tIns="50800">
            <a:normAutofit/>
          </a:bodyPr>
          <a:lstStyle/>
          <a:p>
            <a:pPr indent="-349250" lvl="0" marL="635000" rtl="0" algn="l">
              <a:lnSpc>
                <a:spcPct val="100000"/>
              </a:lnSpc>
              <a:spcBef>
                <a:spcPts val="0"/>
              </a:spcBef>
              <a:spcAft>
                <a:spcPts val="0"/>
              </a:spcAft>
              <a:buClr>
                <a:srgbClr val="000000"/>
              </a:buClr>
              <a:buSzPts val="4500"/>
              <a:buFont typeface="Helvetica Neue"/>
              <a:buNone/>
            </a:pPr>
            <a:r>
              <a:t/>
            </a:r>
            <a:endParaRPr sz="3600"/>
          </a:p>
          <a:p>
            <a:pPr indent="0" lvl="0" marL="0" rtl="0" algn="l">
              <a:lnSpc>
                <a:spcPct val="100000"/>
              </a:lnSpc>
              <a:spcBef>
                <a:spcPts val="5900"/>
              </a:spcBef>
              <a:spcAft>
                <a:spcPts val="0"/>
              </a:spcAft>
              <a:buClr>
                <a:srgbClr val="000000"/>
              </a:buClr>
              <a:buSzPts val="6000"/>
              <a:buFont typeface="Helvetica Neue"/>
              <a:buNone/>
            </a:pPr>
            <a:r>
              <a:t/>
            </a:r>
            <a:endParaRPr/>
          </a:p>
        </p:txBody>
      </p:sp>
      <p:pic>
        <p:nvPicPr>
          <p:cNvPr id="315" name="Google Shape;315;p25"/>
          <p:cNvPicPr preferRelativeResize="0"/>
          <p:nvPr/>
        </p:nvPicPr>
        <p:blipFill rotWithShape="1">
          <a:blip r:embed="rId5">
            <a:alphaModFix/>
          </a:blip>
          <a:srcRect b="0" l="0" r="0" t="0"/>
          <a:stretch/>
        </p:blipFill>
        <p:spPr>
          <a:xfrm>
            <a:off x="5256571" y="2601782"/>
            <a:ext cx="16194760" cy="93072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6"/>
          <p:cNvSpPr txBox="1"/>
          <p:nvPr>
            <p:ph type="ctrTitle"/>
          </p:nvPr>
        </p:nvSpPr>
        <p:spPr>
          <a:xfrm>
            <a:off x="4359729" y="6858000"/>
            <a:ext cx="15664542" cy="3200394"/>
          </a:xfrm>
          <a:prstGeom prst="rect">
            <a:avLst/>
          </a:prstGeom>
          <a:noFill/>
          <a:ln>
            <a:noFill/>
          </a:ln>
        </p:spPr>
        <p:txBody>
          <a:bodyPr anchorCtr="0" anchor="t" bIns="50800" lIns="50800" spcFirstLastPara="1" rIns="50800" wrap="square" tIns="50800">
            <a:noAutofit/>
          </a:bodyPr>
          <a:lstStyle/>
          <a:p>
            <a:pPr indent="0" lvl="0" marL="0" rtl="0" algn="ctr">
              <a:lnSpc>
                <a:spcPct val="100000"/>
              </a:lnSpc>
              <a:spcBef>
                <a:spcPts val="0"/>
              </a:spcBef>
              <a:spcAft>
                <a:spcPts val="0"/>
              </a:spcAft>
              <a:buClr>
                <a:schemeClr val="dk2"/>
              </a:buClr>
              <a:buSzPts val="6000"/>
              <a:buFont typeface="Arial"/>
              <a:buNone/>
            </a:pPr>
            <a:r>
              <a:rPr lang="el-GR" sz="6000">
                <a:solidFill>
                  <a:schemeClr val="dk2"/>
                </a:solidFill>
                <a:latin typeface="Arial"/>
                <a:ea typeface="Arial"/>
                <a:cs typeface="Arial"/>
                <a:sym typeface="Arial"/>
              </a:rPr>
              <a:t>Ευχαριστώ πολύ για την προσοχή σας! ☺ </a:t>
            </a:r>
            <a:br>
              <a:rPr lang="el-GR" sz="5400">
                <a:solidFill>
                  <a:schemeClr val="dk2"/>
                </a:solidFill>
                <a:latin typeface="Arial"/>
                <a:ea typeface="Arial"/>
                <a:cs typeface="Arial"/>
                <a:sym typeface="Arial"/>
              </a:rPr>
            </a:br>
            <a:br>
              <a:rPr lang="el-GR" sz="5400">
                <a:latin typeface="Arial"/>
                <a:ea typeface="Arial"/>
                <a:cs typeface="Arial"/>
                <a:sym typeface="Arial"/>
              </a:rPr>
            </a:br>
            <a:r>
              <a:rPr lang="el-GR" sz="6000">
                <a:solidFill>
                  <a:schemeClr val="dk2"/>
                </a:solidFill>
                <a:latin typeface="Arial"/>
                <a:ea typeface="Arial"/>
                <a:cs typeface="Arial"/>
                <a:sym typeface="Arial"/>
              </a:rPr>
              <a:t>Περισσότερες Πληροφορίες:</a:t>
            </a:r>
            <a:br>
              <a:rPr lang="el-GR" sz="6000">
                <a:solidFill>
                  <a:schemeClr val="dk2"/>
                </a:solidFill>
                <a:latin typeface="Arial"/>
                <a:ea typeface="Arial"/>
                <a:cs typeface="Arial"/>
                <a:sym typeface="Arial"/>
              </a:rPr>
            </a:br>
            <a:r>
              <a:rPr lang="el-GR" sz="6000" u="sng">
                <a:solidFill>
                  <a:srgbClr val="0070C0"/>
                </a:solidFill>
                <a:latin typeface="Arial"/>
                <a:ea typeface="Arial"/>
                <a:cs typeface="Arial"/>
                <a:sym typeface="Arial"/>
                <a:hlinkClick r:id="rId3">
                  <a:extLst>
                    <a:ext uri="{A12FA001-AC4F-418D-AE19-62706E023703}">
                      <ahyp:hlinkClr val="tx"/>
                    </a:ext>
                  </a:extLst>
                </a:hlinkClick>
              </a:rPr>
              <a:t>vicky</a:t>
            </a:r>
            <a:r>
              <a:rPr lang="el-GR" sz="6000" u="sng">
                <a:solidFill>
                  <a:srgbClr val="0000FF"/>
                </a:solidFill>
                <a:latin typeface="Arial"/>
                <a:ea typeface="Arial"/>
                <a:cs typeface="Arial"/>
                <a:sym typeface="Arial"/>
                <a:hlinkClick r:id="rId4">
                  <a:extLst>
                    <a:ext uri="{A12FA001-AC4F-418D-AE19-62706E023703}">
                      <ahyp:hlinkClr val="tx"/>
                    </a:ext>
                  </a:extLst>
                </a:hlinkClick>
              </a:rPr>
              <a:t>@</a:t>
            </a:r>
            <a:r>
              <a:rPr lang="el-GR" sz="6000" u="sng">
                <a:solidFill>
                  <a:srgbClr val="0070C0"/>
                </a:solidFill>
                <a:latin typeface="Arial"/>
                <a:ea typeface="Arial"/>
                <a:cs typeface="Arial"/>
                <a:sym typeface="Arial"/>
                <a:hlinkClick r:id="rId5">
                  <a:extLst>
                    <a:ext uri="{A12FA001-AC4F-418D-AE19-62706E023703}">
                      <ahyp:hlinkClr val="tx"/>
                    </a:ext>
                  </a:extLst>
                </a:hlinkClick>
              </a:rPr>
              <a:t>iodevelopment</a:t>
            </a:r>
            <a:r>
              <a:rPr lang="el-GR" sz="6000" u="sng">
                <a:solidFill>
                  <a:srgbClr val="0000FF"/>
                </a:solidFill>
                <a:latin typeface="Arial"/>
                <a:ea typeface="Arial"/>
                <a:cs typeface="Arial"/>
                <a:sym typeface="Arial"/>
                <a:hlinkClick r:id="rId6">
                  <a:extLst>
                    <a:ext uri="{A12FA001-AC4F-418D-AE19-62706E023703}">
                      <ahyp:hlinkClr val="tx"/>
                    </a:ext>
                  </a:extLst>
                </a:hlinkClick>
              </a:rPr>
              <a:t>.eu</a:t>
            </a:r>
            <a:r>
              <a:rPr lang="el-GR" sz="6000">
                <a:solidFill>
                  <a:srgbClr val="0000FF"/>
                </a:solidFill>
                <a:latin typeface="Arial"/>
                <a:ea typeface="Arial"/>
                <a:cs typeface="Arial"/>
                <a:sym typeface="Arial"/>
              </a:rPr>
              <a:t>, </a:t>
            </a:r>
            <a:r>
              <a:rPr lang="el-GR" sz="6000" u="sng">
                <a:solidFill>
                  <a:srgbClr val="0000FF"/>
                </a:solidFill>
                <a:latin typeface="Arial"/>
                <a:ea typeface="Arial"/>
                <a:cs typeface="Arial"/>
                <a:sym typeface="Arial"/>
                <a:hlinkClick r:id="rId7">
                  <a:extLst>
                    <a:ext uri="{A12FA001-AC4F-418D-AE19-62706E023703}">
                      <ahyp:hlinkClr val="tx"/>
                    </a:ext>
                  </a:extLst>
                </a:hlinkClick>
              </a:rPr>
              <a:t>www.iodevelopment.eu</a:t>
            </a:r>
            <a:br>
              <a:rPr lang="el-GR" sz="6000">
                <a:solidFill>
                  <a:srgbClr val="0000FF"/>
                </a:solidFill>
                <a:latin typeface="Arial"/>
                <a:ea typeface="Arial"/>
                <a:cs typeface="Arial"/>
                <a:sym typeface="Arial"/>
              </a:rPr>
            </a:br>
            <a:br>
              <a:rPr lang="el-GR" sz="6000">
                <a:solidFill>
                  <a:srgbClr val="0000FF"/>
                </a:solidFill>
                <a:latin typeface="Arial"/>
                <a:ea typeface="Arial"/>
                <a:cs typeface="Arial"/>
                <a:sym typeface="Arial"/>
              </a:rPr>
            </a:br>
            <a:br>
              <a:rPr lang="el-GR" sz="6000">
                <a:solidFill>
                  <a:srgbClr val="0000FF"/>
                </a:solidFill>
                <a:latin typeface="Arial"/>
                <a:ea typeface="Arial"/>
                <a:cs typeface="Arial"/>
                <a:sym typeface="Arial"/>
              </a:rPr>
            </a:br>
            <a:br>
              <a:rPr lang="el-GR" sz="5400">
                <a:latin typeface="Arial"/>
                <a:ea typeface="Arial"/>
                <a:cs typeface="Arial"/>
                <a:sym typeface="Arial"/>
              </a:rPr>
            </a:br>
            <a:endParaRPr sz="5400">
              <a:latin typeface="Arial"/>
              <a:ea typeface="Arial"/>
              <a:cs typeface="Arial"/>
              <a:sym typeface="Arial"/>
            </a:endParaRPr>
          </a:p>
        </p:txBody>
      </p:sp>
      <p:pic>
        <p:nvPicPr>
          <p:cNvPr id="321" name="Google Shape;321;p26"/>
          <p:cNvPicPr preferRelativeResize="0"/>
          <p:nvPr/>
        </p:nvPicPr>
        <p:blipFill rotWithShape="1">
          <a:blip r:embed="rId8">
            <a:alphaModFix/>
          </a:blip>
          <a:srcRect b="0" l="0" r="0" t="0"/>
          <a:stretch/>
        </p:blipFill>
        <p:spPr>
          <a:xfrm>
            <a:off x="17125616" y="1091093"/>
            <a:ext cx="4914281" cy="4914281"/>
          </a:xfrm>
          <a:prstGeom prst="rect">
            <a:avLst/>
          </a:prstGeom>
          <a:noFill/>
          <a:ln>
            <a:noFill/>
          </a:ln>
        </p:spPr>
      </p:pic>
      <p:pic>
        <p:nvPicPr>
          <p:cNvPr id="322" name="Google Shape;322;p26"/>
          <p:cNvPicPr preferRelativeResize="0"/>
          <p:nvPr/>
        </p:nvPicPr>
        <p:blipFill rotWithShape="1">
          <a:blip r:embed="rId9">
            <a:alphaModFix/>
          </a:blip>
          <a:srcRect b="0" l="0" r="0" t="0"/>
          <a:stretch/>
        </p:blipFill>
        <p:spPr>
          <a:xfrm>
            <a:off x="3068628" y="2219631"/>
            <a:ext cx="4688521" cy="26572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Image" id="116" name="Google Shape;116;p3"/>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17" name="Google Shape;117;p3"/>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6000"/>
              <a:buFont typeface="Helvetica Neue"/>
              <a:buNone/>
            </a:pPr>
            <a:r>
              <a:t/>
            </a:r>
            <a:endParaRPr sz="6000"/>
          </a:p>
        </p:txBody>
      </p:sp>
      <p:sp>
        <p:nvSpPr>
          <p:cNvPr id="118" name="Google Shape;118;p3"/>
          <p:cNvSpPr txBox="1"/>
          <p:nvPr>
            <p:ph idx="1" type="body"/>
          </p:nvPr>
        </p:nvSpPr>
        <p:spPr>
          <a:xfrm>
            <a:off x="1651662" y="2859578"/>
            <a:ext cx="20659698" cy="9025599"/>
          </a:xfrm>
          <a:prstGeom prst="rect">
            <a:avLst/>
          </a:prstGeom>
          <a:noFill/>
          <a:ln>
            <a:noFill/>
          </a:ln>
        </p:spPr>
        <p:txBody>
          <a:bodyPr anchorCtr="0" anchor="ctr" bIns="50800" lIns="50800" spcFirstLastPara="1" rIns="50800" wrap="square" tIns="50800">
            <a:normAutofit/>
          </a:bodyPr>
          <a:lstStyle/>
          <a:p>
            <a:pPr indent="0" lvl="0" marL="0" marR="5080" rtl="0" algn="l">
              <a:lnSpc>
                <a:spcPct val="100000"/>
              </a:lnSpc>
              <a:spcBef>
                <a:spcPts val="0"/>
              </a:spcBef>
              <a:spcAft>
                <a:spcPts val="0"/>
              </a:spcAft>
              <a:buClr>
                <a:srgbClr val="1AB39F"/>
              </a:buClr>
              <a:buSzPts val="6000"/>
              <a:buFont typeface="Arial"/>
              <a:buNone/>
            </a:pPr>
            <a:r>
              <a:rPr lang="el-GR">
                <a:solidFill>
                  <a:srgbClr val="1AB39F"/>
                </a:solidFill>
                <a:latin typeface="Arial"/>
                <a:ea typeface="Arial"/>
                <a:cs typeface="Arial"/>
                <a:sym typeface="Arial"/>
              </a:rPr>
              <a:t> </a:t>
            </a:r>
            <a:r>
              <a:rPr lang="el-GR">
                <a:solidFill>
                  <a:srgbClr val="00B050"/>
                </a:solidFill>
                <a:latin typeface="Arial"/>
                <a:ea typeface="Arial"/>
                <a:cs typeface="Arial"/>
                <a:sym typeface="Arial"/>
              </a:rPr>
              <a:t>«TA ΣΧΟΛΕΙΑ ΔΕΝ θα έπρεπε να είναι μέρη  που να παρέχουν MONO γνώσεις, αλλά  επίσης θεσμοί που να εκπαιδεύουν και να  καλλιεργούν στα παιδιά καλό χαρακτήρα, αξίες και να προωθούν την ευζωία τόσο  των εκπαιδευτικών όσο και των μαθητών/τριών»  </a:t>
            </a:r>
            <a:r>
              <a:rPr lang="el-GR" sz="3200">
                <a:latin typeface="Arial"/>
                <a:ea typeface="Arial"/>
                <a:cs typeface="Arial"/>
                <a:sym typeface="Arial"/>
              </a:rPr>
              <a:t>(Sha-en, 2011)</a:t>
            </a:r>
            <a:endParaRPr sz="3200">
              <a:latin typeface="Arial"/>
              <a:ea typeface="Arial"/>
              <a:cs typeface="Arial"/>
              <a:sym typeface="Arial"/>
            </a:endParaRPr>
          </a:p>
          <a:p>
            <a:pPr indent="0" lvl="0" marL="0" rtl="0" algn="l">
              <a:lnSpc>
                <a:spcPct val="100000"/>
              </a:lnSpc>
              <a:spcBef>
                <a:spcPts val="5900"/>
              </a:spcBef>
              <a:spcAft>
                <a:spcPts val="0"/>
              </a:spcAft>
              <a:buClr>
                <a:srgbClr val="000000"/>
              </a:buClr>
              <a:buSzPts val="45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ts val="45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Image" id="123" name="Google Shape;123;p4"/>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24" name="Google Shape;124;p4"/>
          <p:cNvSpPr txBox="1"/>
          <p:nvPr>
            <p:ph type="title"/>
          </p:nvPr>
        </p:nvSpPr>
        <p:spPr>
          <a:xfrm>
            <a:off x="1649153" y="18984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6000"/>
              <a:buFont typeface="Arial"/>
              <a:buNone/>
            </a:pPr>
            <a:r>
              <a:rPr b="1" lang="el-GR" sz="6000">
                <a:latin typeface="Arial"/>
                <a:ea typeface="Arial"/>
                <a:cs typeface="Arial"/>
                <a:sym typeface="Arial"/>
              </a:rPr>
              <a:t>Βασικοί Τομείς Ανάπτυξης της Μάθησης των Παιδιών</a:t>
            </a:r>
            <a:endParaRPr sz="6000">
              <a:latin typeface="Arial"/>
              <a:ea typeface="Arial"/>
              <a:cs typeface="Arial"/>
              <a:sym typeface="Arial"/>
            </a:endParaRPr>
          </a:p>
        </p:txBody>
      </p:sp>
      <p:sp>
        <p:nvSpPr>
          <p:cNvPr id="125" name="Google Shape;125;p4"/>
          <p:cNvSpPr txBox="1"/>
          <p:nvPr>
            <p:ph idx="1" type="body"/>
          </p:nvPr>
        </p:nvSpPr>
        <p:spPr>
          <a:xfrm>
            <a:off x="1689100" y="2194560"/>
            <a:ext cx="21005800" cy="9743440"/>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0000"/>
              </a:buClr>
              <a:buSzPts val="6000"/>
              <a:buFont typeface="Helvetica Neue"/>
              <a:buNone/>
            </a:pPr>
            <a:r>
              <a:t/>
            </a:r>
            <a:endParaRPr/>
          </a:p>
        </p:txBody>
      </p:sp>
      <p:pic>
        <p:nvPicPr>
          <p:cNvPr id="126" name="Google Shape;126;p4"/>
          <p:cNvPicPr preferRelativeResize="0"/>
          <p:nvPr/>
        </p:nvPicPr>
        <p:blipFill rotWithShape="1">
          <a:blip r:embed="rId4">
            <a:alphaModFix/>
          </a:blip>
          <a:srcRect b="0" l="0" r="0" t="0"/>
          <a:stretch/>
        </p:blipFill>
        <p:spPr>
          <a:xfrm>
            <a:off x="632481" y="1843490"/>
            <a:ext cx="15032767" cy="10029019"/>
          </a:xfrm>
          <a:prstGeom prst="rect">
            <a:avLst/>
          </a:prstGeom>
          <a:noFill/>
          <a:ln>
            <a:noFill/>
          </a:ln>
        </p:spPr>
      </p:pic>
      <p:pic>
        <p:nvPicPr>
          <p:cNvPr descr="image" id="127" name="Google Shape;127;p4"/>
          <p:cNvPicPr preferRelativeResize="0"/>
          <p:nvPr/>
        </p:nvPicPr>
        <p:blipFill rotWithShape="1">
          <a:blip r:embed="rId5">
            <a:alphaModFix/>
          </a:blip>
          <a:srcRect b="0" l="0" r="0" t="0"/>
          <a:stretch/>
        </p:blipFill>
        <p:spPr>
          <a:xfrm>
            <a:off x="16565756" y="4716323"/>
            <a:ext cx="4373306" cy="395492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Image" id="132" name="Google Shape;132;p5"/>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33" name="Google Shape;133;p5"/>
          <p:cNvSpPr txBox="1"/>
          <p:nvPr>
            <p:ph type="title"/>
          </p:nvPr>
        </p:nvSpPr>
        <p:spPr>
          <a:xfrm>
            <a:off x="1689100" y="3556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Η ΑΝΑΓΚΗ</a:t>
            </a:r>
            <a:endParaRPr b="1" sz="8000">
              <a:solidFill>
                <a:srgbClr val="CC66FF"/>
              </a:solidFill>
              <a:latin typeface="Arial"/>
              <a:ea typeface="Arial"/>
              <a:cs typeface="Arial"/>
              <a:sym typeface="Arial"/>
            </a:endParaRPr>
          </a:p>
        </p:txBody>
      </p:sp>
      <p:sp>
        <p:nvSpPr>
          <p:cNvPr id="134" name="Google Shape;134;p5"/>
          <p:cNvSpPr txBox="1"/>
          <p:nvPr>
            <p:ph idx="1" type="body"/>
          </p:nvPr>
        </p:nvSpPr>
        <p:spPr>
          <a:xfrm>
            <a:off x="1689100" y="2705100"/>
            <a:ext cx="20408900" cy="10306050"/>
          </a:xfrm>
          <a:prstGeom prst="rect">
            <a:avLst/>
          </a:prstGeom>
          <a:noFill/>
          <a:ln>
            <a:noFill/>
          </a:ln>
        </p:spPr>
        <p:txBody>
          <a:bodyPr anchorCtr="0" anchor="ctr" bIns="50800" lIns="50800" spcFirstLastPara="1" rIns="50800" wrap="square" tIns="50800">
            <a:normAutofit/>
          </a:bodyPr>
          <a:lstStyle/>
          <a:p>
            <a:pPr indent="-304800" lvl="0" marL="228600" rtl="0" algn="ctr">
              <a:lnSpc>
                <a:spcPct val="90000"/>
              </a:lnSpc>
              <a:spcBef>
                <a:spcPts val="0"/>
              </a:spcBef>
              <a:spcAft>
                <a:spcPts val="0"/>
              </a:spcAft>
              <a:buClr>
                <a:schemeClr val="dk1"/>
              </a:buClr>
              <a:buSzPts val="4800"/>
              <a:buFont typeface="Arial"/>
              <a:buChar char="•"/>
            </a:pPr>
            <a:r>
              <a:rPr lang="el-GR" sz="4800">
                <a:latin typeface="Arial"/>
                <a:ea typeface="Arial"/>
                <a:cs typeface="Arial"/>
                <a:sym typeface="Arial"/>
              </a:rPr>
              <a:t>Κρίση αξιών</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Βία, επιθετικότητα</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Έμφυλη βία</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Εκφοβισμός</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Χρήση ουσιών/ Εξαρτήσεις</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Σχολική αποτυχία</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Έλλειψη νοήματος</a:t>
            </a:r>
            <a:endParaRPr>
              <a:latin typeface="Arial"/>
              <a:ea typeface="Arial"/>
              <a:cs typeface="Arial"/>
              <a:sym typeface="Arial"/>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τεχνολογική ανάπτυξη</a:t>
            </a:r>
            <a:endParaRPr/>
          </a:p>
          <a:p>
            <a:pPr indent="-304800" lvl="0" marL="228600" rtl="0" algn="ctr">
              <a:lnSpc>
                <a:spcPct val="90000"/>
              </a:lnSpc>
              <a:spcBef>
                <a:spcPts val="1000"/>
              </a:spcBef>
              <a:spcAft>
                <a:spcPts val="0"/>
              </a:spcAft>
              <a:buClr>
                <a:schemeClr val="dk1"/>
              </a:buClr>
              <a:buSzPts val="4800"/>
              <a:buFont typeface="Arial"/>
              <a:buChar char="•"/>
            </a:pPr>
            <a:r>
              <a:rPr lang="el-GR" sz="4800">
                <a:latin typeface="Arial"/>
                <a:ea typeface="Arial"/>
                <a:cs typeface="Arial"/>
                <a:sym typeface="Arial"/>
              </a:rPr>
              <a:t>Άγχος/ Κατάθλιψη</a:t>
            </a:r>
            <a:endParaRPr>
              <a:latin typeface="Arial"/>
              <a:ea typeface="Arial"/>
              <a:cs typeface="Arial"/>
              <a:sym typeface="Arial"/>
            </a:endParaRPr>
          </a:p>
          <a:p>
            <a:pPr indent="-279400" lvl="0" marL="228600" rtl="0" algn="ctr">
              <a:lnSpc>
                <a:spcPct val="90000"/>
              </a:lnSpc>
              <a:spcBef>
                <a:spcPts val="1000"/>
              </a:spcBef>
              <a:spcAft>
                <a:spcPts val="0"/>
              </a:spcAft>
              <a:buClr>
                <a:schemeClr val="dk1"/>
              </a:buClr>
              <a:buSzPts val="4400"/>
              <a:buFont typeface="Arial"/>
              <a:buChar char="•"/>
            </a:pPr>
            <a:r>
              <a:rPr b="1" i="0" lang="el-GR" sz="4400" u="none" cap="none" strike="noStrike">
                <a:solidFill>
                  <a:srgbClr val="000000"/>
                </a:solidFill>
                <a:latin typeface="Arial"/>
                <a:ea typeface="Arial"/>
                <a:cs typeface="Arial"/>
                <a:sym typeface="Arial"/>
              </a:rPr>
              <a:t>Η ψυχική υγεία σε κίνδυνο</a:t>
            </a:r>
            <a:endParaRPr/>
          </a:p>
          <a:p>
            <a:pPr indent="0" lvl="0" marL="0" rtl="0" algn="l">
              <a:lnSpc>
                <a:spcPct val="100000"/>
              </a:lnSpc>
              <a:spcBef>
                <a:spcPts val="5900"/>
              </a:spcBef>
              <a:spcAft>
                <a:spcPts val="0"/>
              </a:spcAft>
              <a:buClr>
                <a:srgbClr val="000000"/>
              </a:buClr>
              <a:buSzPts val="45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ts val="6000"/>
              <a:buFont typeface="Helvetica Neue"/>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Image" id="139" name="Google Shape;139;p6"/>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40" name="Google Shape;140;p6"/>
          <p:cNvSpPr txBox="1"/>
          <p:nvPr>
            <p:ph type="title"/>
          </p:nvPr>
        </p:nvSpPr>
        <p:spPr>
          <a:xfrm>
            <a:off x="1689100" y="393700"/>
            <a:ext cx="21005800" cy="1589578"/>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Διάγνωση</a:t>
            </a:r>
            <a:r>
              <a:rPr lang="el-GR" sz="6000"/>
              <a:t> </a:t>
            </a:r>
            <a:r>
              <a:rPr b="1" lang="el-GR" sz="8000">
                <a:solidFill>
                  <a:srgbClr val="CC66FF"/>
                </a:solidFill>
                <a:latin typeface="Arial"/>
                <a:ea typeface="Arial"/>
                <a:cs typeface="Arial"/>
                <a:sym typeface="Arial"/>
              </a:rPr>
              <a:t>αναγκών</a:t>
            </a:r>
            <a:r>
              <a:rPr lang="el-GR" sz="6000"/>
              <a:t> </a:t>
            </a:r>
            <a:endParaRPr sz="6000"/>
          </a:p>
        </p:txBody>
      </p:sp>
      <p:sp>
        <p:nvSpPr>
          <p:cNvPr id="141" name="Google Shape;141;p6"/>
          <p:cNvSpPr txBox="1"/>
          <p:nvPr>
            <p:ph idx="1" type="body"/>
          </p:nvPr>
        </p:nvSpPr>
        <p:spPr>
          <a:xfrm>
            <a:off x="1935973" y="1894290"/>
            <a:ext cx="21005800" cy="10789920"/>
          </a:xfrm>
          <a:prstGeom prst="rect">
            <a:avLst/>
          </a:prstGeom>
          <a:noFill/>
          <a:ln>
            <a:noFill/>
          </a:ln>
        </p:spPr>
        <p:txBody>
          <a:bodyPr anchorCtr="0" anchor="ctr" bIns="50800" lIns="50800" spcFirstLastPara="1" rIns="50800" wrap="square" tIns="50800">
            <a:normAutofit fontScale="92500" lnSpcReduction="10000"/>
          </a:bodyPr>
          <a:lstStyle/>
          <a:p>
            <a:pPr indent="0" lvl="0" marL="0" rtl="0" algn="l">
              <a:lnSpc>
                <a:spcPct val="100000"/>
              </a:lnSpc>
              <a:spcBef>
                <a:spcPts val="0"/>
              </a:spcBef>
              <a:spcAft>
                <a:spcPts val="0"/>
              </a:spcAft>
              <a:buClr>
                <a:srgbClr val="000000"/>
              </a:buClr>
              <a:buSzPct val="125000"/>
              <a:buFont typeface="Helvetica Neue"/>
              <a:buNone/>
            </a:pPr>
            <a:r>
              <a:t/>
            </a:r>
            <a:endParaRPr b="1" sz="8600">
              <a:solidFill>
                <a:srgbClr val="CC66FF"/>
              </a:solidFill>
              <a:latin typeface="Arial"/>
              <a:ea typeface="Arial"/>
              <a:cs typeface="Arial"/>
              <a:sym typeface="Arial"/>
            </a:endParaRPr>
          </a:p>
          <a:p>
            <a:pPr indent="-571539" lvl="0" marL="571500" marR="0" rtl="0" algn="l">
              <a:lnSpc>
                <a:spcPct val="100000"/>
              </a:lnSpc>
              <a:spcBef>
                <a:spcPts val="5900"/>
              </a:spcBef>
              <a:spcAft>
                <a:spcPts val="0"/>
              </a:spcAft>
              <a:buClr>
                <a:srgbClr val="00B050"/>
              </a:buClr>
              <a:buSzPct val="125000"/>
              <a:buFont typeface="Noto Sans Symbols"/>
              <a:buChar char="❑"/>
            </a:pPr>
            <a:r>
              <a:rPr b="1" i="0" lang="el-GR" sz="4300" u="none" cap="none" strike="noStrike">
                <a:solidFill>
                  <a:srgbClr val="00B050"/>
                </a:solidFill>
                <a:latin typeface="Arial"/>
                <a:ea typeface="Arial"/>
                <a:cs typeface="Arial"/>
                <a:sym typeface="Arial"/>
              </a:rPr>
              <a:t>Η ξαφνική πανδημία του COVID-19 είχε σημαντικό αντίκτυπο στην εκπαίδευση.</a:t>
            </a:r>
            <a:endParaRPr b="0" i="0" sz="4300" u="none" cap="none" strike="noStrike">
              <a:solidFill>
                <a:schemeClr val="dk1"/>
              </a:solidFill>
              <a:latin typeface="Arial"/>
              <a:ea typeface="Arial"/>
              <a:cs typeface="Arial"/>
              <a:sym typeface="Arial"/>
            </a:endParaRPr>
          </a:p>
          <a:p>
            <a:pPr indent="-571539" lvl="0" marL="571500" marR="0" rtl="0" algn="l">
              <a:lnSpc>
                <a:spcPct val="100000"/>
              </a:lnSpc>
              <a:spcBef>
                <a:spcPts val="5900"/>
              </a:spcBef>
              <a:spcAft>
                <a:spcPts val="0"/>
              </a:spcAft>
              <a:buClr>
                <a:schemeClr val="dk1"/>
              </a:buClr>
              <a:buSzPct val="125000"/>
              <a:buFont typeface="Noto Sans Symbols"/>
              <a:buChar char="❑"/>
            </a:pPr>
            <a:r>
              <a:rPr lang="el-GR" sz="4300">
                <a:solidFill>
                  <a:schemeClr val="dk1"/>
                </a:solidFill>
                <a:latin typeface="Arial"/>
                <a:ea typeface="Arial"/>
                <a:cs typeface="Arial"/>
                <a:sym typeface="Arial"/>
              </a:rPr>
              <a:t>Το </a:t>
            </a:r>
            <a:r>
              <a:rPr b="0" i="0" lang="el-GR" sz="4300" u="none" cap="none" strike="noStrike">
                <a:solidFill>
                  <a:schemeClr val="dk1"/>
                </a:solidFill>
                <a:latin typeface="Arial"/>
                <a:ea typeface="Arial"/>
                <a:cs typeface="Arial"/>
                <a:sym typeface="Arial"/>
              </a:rPr>
              <a:t>προσωπικό των σχολείων, τα παιδιά και οι γονείς, επηρεάστηκαν</a:t>
            </a:r>
            <a:r>
              <a:rPr b="1" i="0" lang="el-GR" sz="4300" u="none" cap="none" strike="noStrike">
                <a:solidFill>
                  <a:schemeClr val="dk1"/>
                </a:solidFill>
                <a:latin typeface="Arial"/>
                <a:ea typeface="Arial"/>
                <a:cs typeface="Arial"/>
                <a:sym typeface="Arial"/>
              </a:rPr>
              <a:t> από τα τραυματικά γεγονότα</a:t>
            </a:r>
            <a:r>
              <a:rPr b="0" i="0" lang="el-GR" sz="4300" u="none" cap="none" strike="noStrike">
                <a:solidFill>
                  <a:srgbClr val="5E5E5E"/>
                </a:solidFill>
                <a:latin typeface="Arial"/>
                <a:ea typeface="Arial"/>
                <a:cs typeface="Arial"/>
                <a:sym typeface="Arial"/>
              </a:rPr>
              <a:t>.</a:t>
            </a:r>
            <a:endParaRPr/>
          </a:p>
          <a:p>
            <a:pPr indent="-571539" lvl="0" marL="571500" marR="0" rtl="0" algn="l">
              <a:lnSpc>
                <a:spcPct val="100000"/>
              </a:lnSpc>
              <a:spcBef>
                <a:spcPts val="5900"/>
              </a:spcBef>
              <a:spcAft>
                <a:spcPts val="0"/>
              </a:spcAft>
              <a:buClr>
                <a:schemeClr val="dk1"/>
              </a:buClr>
              <a:buSzPct val="125000"/>
              <a:buFont typeface="Noto Sans Symbols"/>
              <a:buChar char="❑"/>
            </a:pPr>
            <a:r>
              <a:rPr b="0" i="0" lang="el-GR" sz="4300" u="none" cap="none" strike="noStrike">
                <a:solidFill>
                  <a:schemeClr val="dk1"/>
                </a:solidFill>
                <a:latin typeface="Arial"/>
                <a:ea typeface="Arial"/>
                <a:cs typeface="Arial"/>
                <a:sym typeface="Arial"/>
              </a:rPr>
              <a:t>Υπάρχει άμεση και επιτακτική ανάγκη να επικεντρωθούμε στην εξεύρεση τρόπων υποστήριξης τόσο των εκπαιδευτικών, όσο και των παιδιών για το </a:t>
            </a:r>
            <a:r>
              <a:rPr b="1" i="0" lang="el-GR" sz="4300" u="none" cap="none" strike="noStrike">
                <a:solidFill>
                  <a:srgbClr val="00B050"/>
                </a:solidFill>
                <a:latin typeface="Arial"/>
                <a:ea typeface="Arial"/>
                <a:cs typeface="Arial"/>
                <a:sym typeface="Arial"/>
              </a:rPr>
              <a:t>πώς να διαχειριστούν αποτελεσματικά τα συναισθήματα </a:t>
            </a:r>
            <a:r>
              <a:rPr b="0" i="0" lang="el-GR" sz="4300" u="none" cap="none" strike="noStrike">
                <a:solidFill>
                  <a:schemeClr val="dk1"/>
                </a:solidFill>
                <a:latin typeface="Arial"/>
                <a:ea typeface="Arial"/>
                <a:cs typeface="Arial"/>
                <a:sym typeface="Arial"/>
              </a:rPr>
              <a:t>που έφερε στην επιφάνεια η πανδημία.</a:t>
            </a:r>
            <a:endParaRPr/>
          </a:p>
          <a:p>
            <a:pPr indent="-571539" lvl="0" marL="571500" marR="0" rtl="0" algn="l">
              <a:lnSpc>
                <a:spcPct val="100000"/>
              </a:lnSpc>
              <a:spcBef>
                <a:spcPts val="5900"/>
              </a:spcBef>
              <a:spcAft>
                <a:spcPts val="0"/>
              </a:spcAft>
              <a:buClr>
                <a:schemeClr val="dk1"/>
              </a:buClr>
              <a:buSzPct val="125000"/>
              <a:buFont typeface="Noto Sans Symbols"/>
              <a:buChar char="❑"/>
            </a:pPr>
            <a:r>
              <a:rPr b="0" i="0" lang="el-GR" sz="4300" u="none" cap="none" strike="noStrike">
                <a:solidFill>
                  <a:schemeClr val="dk1"/>
                </a:solidFill>
                <a:latin typeface="Arial"/>
                <a:ea typeface="Arial"/>
                <a:cs typeface="Arial"/>
                <a:sym typeface="Arial"/>
              </a:rPr>
              <a:t>Παροχή ουσιαστικής καθοδήγησης για την αντιμετώπιση </a:t>
            </a:r>
            <a:r>
              <a:rPr b="1" i="0" lang="el-GR" sz="4300" u="none" cap="none" strike="noStrike">
                <a:solidFill>
                  <a:schemeClr val="dk1"/>
                </a:solidFill>
                <a:latin typeface="Arial"/>
                <a:ea typeface="Arial"/>
                <a:cs typeface="Arial"/>
                <a:sym typeface="Arial"/>
              </a:rPr>
              <a:t>αυτής ή οποιασδήποτε μελλοντικής κρίσης</a:t>
            </a:r>
            <a:r>
              <a:rPr b="1" i="0" lang="el-GR" sz="4300" u="none" cap="none" strike="noStrike">
                <a:solidFill>
                  <a:srgbClr val="D5D5D5"/>
                </a:solidFill>
                <a:latin typeface="Arial"/>
                <a:ea typeface="Arial"/>
                <a:cs typeface="Arial"/>
                <a:sym typeface="Arial"/>
              </a:rPr>
              <a:t> </a:t>
            </a:r>
            <a:r>
              <a:rPr b="0" i="0" lang="el-GR" sz="4300" u="none" cap="none" strike="noStrike">
                <a:solidFill>
                  <a:schemeClr val="dk1"/>
                </a:solidFill>
                <a:latin typeface="Arial"/>
                <a:ea typeface="Arial"/>
                <a:cs typeface="Arial"/>
                <a:sym typeface="Arial"/>
              </a:rPr>
              <a:t>με την υποστήριξη της ψυχικής ανθεκτικότητας των παιδιών. </a:t>
            </a:r>
            <a:endParaRPr/>
          </a:p>
          <a:p>
            <a:pPr indent="-571539" lvl="0" marL="571500" marR="0" rtl="0" algn="l">
              <a:lnSpc>
                <a:spcPct val="100000"/>
              </a:lnSpc>
              <a:spcBef>
                <a:spcPts val="5900"/>
              </a:spcBef>
              <a:spcAft>
                <a:spcPts val="0"/>
              </a:spcAft>
              <a:buClr>
                <a:srgbClr val="FF0000"/>
              </a:buClr>
              <a:buSzPct val="125000"/>
              <a:buFont typeface="Noto Sans Symbols"/>
              <a:buChar char="❑"/>
            </a:pPr>
            <a:r>
              <a:rPr b="1" i="0" lang="el-GR" sz="4300" u="none" cap="none" strike="noStrike">
                <a:solidFill>
                  <a:srgbClr val="FF0000"/>
                </a:solidFill>
                <a:latin typeface="Arial"/>
                <a:ea typeface="Arial"/>
                <a:cs typeface="Arial"/>
                <a:sym typeface="Arial"/>
              </a:rPr>
              <a:t>Πρόληψη</a:t>
            </a:r>
            <a:r>
              <a:rPr b="0" i="0" lang="el-GR" sz="4300" u="none" cap="none" strike="noStrike">
                <a:solidFill>
                  <a:schemeClr val="dk1"/>
                </a:solidFill>
                <a:latin typeface="Arial"/>
                <a:ea typeface="Arial"/>
                <a:cs typeface="Arial"/>
                <a:sym typeface="Arial"/>
              </a:rPr>
              <a:t> πιθανών σοβαρών περιστατικών δυσλειτουργιών συμπεριφοράς, συναισθηματικών </a:t>
            </a:r>
            <a:r>
              <a:rPr b="0" i="0" lang="el-GR" sz="4200" u="none" cap="none" strike="noStrike">
                <a:solidFill>
                  <a:schemeClr val="dk1"/>
                </a:solidFill>
                <a:latin typeface="Arial"/>
                <a:ea typeface="Arial"/>
                <a:cs typeface="Arial"/>
                <a:sym typeface="Arial"/>
              </a:rPr>
              <a:t>διαταραχών και οποιαδήποτε αναστολή στην υγιή ανάπτυξη των παιδιών. </a:t>
            </a:r>
            <a:endParaRPr b="0" i="0" sz="4200" u="none" cap="none" strike="noStrike">
              <a:solidFill>
                <a:schemeClr val="dk1"/>
              </a:solidFill>
              <a:latin typeface="Arial"/>
              <a:ea typeface="Arial"/>
              <a:cs typeface="Arial"/>
              <a:sym typeface="Arial"/>
            </a:endParaRPr>
          </a:p>
          <a:p>
            <a:pPr indent="0" lvl="0" marL="0" rtl="0" algn="l">
              <a:lnSpc>
                <a:spcPct val="100000"/>
              </a:lnSpc>
              <a:spcBef>
                <a:spcPts val="5900"/>
              </a:spcBef>
              <a:spcAft>
                <a:spcPts val="0"/>
              </a:spcAft>
              <a:buClr>
                <a:srgbClr val="000000"/>
              </a:buClr>
              <a:buSzPct val="125000"/>
              <a:buFont typeface="Helvetica Neue"/>
              <a:buNone/>
            </a:pPr>
            <a:r>
              <a:t/>
            </a:r>
            <a:endParaRPr sz="3600">
              <a:latin typeface="Arial"/>
              <a:ea typeface="Arial"/>
              <a:cs typeface="Arial"/>
              <a:sym typeface="Arial"/>
            </a:endParaRPr>
          </a:p>
          <a:p>
            <a:pPr indent="0" lvl="0" marL="0" rtl="0" algn="l">
              <a:lnSpc>
                <a:spcPct val="100000"/>
              </a:lnSpc>
              <a:spcBef>
                <a:spcPts val="5900"/>
              </a:spcBef>
              <a:spcAft>
                <a:spcPts val="0"/>
              </a:spcAft>
              <a:buClr>
                <a:srgbClr val="000000"/>
              </a:buClr>
              <a:buSzPct val="125000"/>
              <a:buFont typeface="Helvetica Neue"/>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Image" id="146" name="Google Shape;146;p7"/>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47" name="Google Shape;147;p7"/>
          <p:cNvSpPr txBox="1"/>
          <p:nvPr>
            <p:ph type="title"/>
          </p:nvPr>
        </p:nvSpPr>
        <p:spPr>
          <a:xfrm>
            <a:off x="2337493" y="604982"/>
            <a:ext cx="18494202"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8000"/>
              <a:buFont typeface="Arial"/>
              <a:buNone/>
            </a:pPr>
            <a:r>
              <a:rPr lang="el-GR" sz="8000">
                <a:latin typeface="Arial"/>
                <a:ea typeface="Arial"/>
                <a:cs typeface="Arial"/>
                <a:sym typeface="Arial"/>
              </a:rPr>
              <a:t>ΘΕΤΙΚΗ ΨΥΧΟΛΟΓΙΑ</a:t>
            </a:r>
            <a:endParaRPr sz="8000">
              <a:latin typeface="Arial"/>
              <a:ea typeface="Arial"/>
              <a:cs typeface="Arial"/>
              <a:sym typeface="Arial"/>
            </a:endParaRPr>
          </a:p>
        </p:txBody>
      </p:sp>
      <p:pic>
        <p:nvPicPr>
          <p:cNvPr id="148" name="Google Shape;148;p7"/>
          <p:cNvPicPr preferRelativeResize="0"/>
          <p:nvPr/>
        </p:nvPicPr>
        <p:blipFill rotWithShape="1">
          <a:blip r:embed="rId4">
            <a:alphaModFix/>
          </a:blip>
          <a:srcRect b="0" l="0" r="0" t="0"/>
          <a:stretch/>
        </p:blipFill>
        <p:spPr>
          <a:xfrm>
            <a:off x="3846021" y="2008211"/>
            <a:ext cx="16691957" cy="10093036"/>
          </a:xfrm>
          <a:prstGeom prst="rect">
            <a:avLst/>
          </a:prstGeom>
          <a:noFill/>
          <a:ln>
            <a:noFill/>
          </a:ln>
        </p:spPr>
      </p:pic>
      <p:sp>
        <p:nvSpPr>
          <p:cNvPr id="149" name="Google Shape;149;p7"/>
          <p:cNvSpPr txBox="1"/>
          <p:nvPr>
            <p:ph idx="1" type="body"/>
          </p:nvPr>
        </p:nvSpPr>
        <p:spPr>
          <a:xfrm>
            <a:off x="5303519" y="2999421"/>
            <a:ext cx="14248015" cy="7431579"/>
          </a:xfrm>
          <a:prstGeom prst="rect">
            <a:avLst/>
          </a:prstGeom>
          <a:solidFill>
            <a:srgbClr val="A38CC4"/>
          </a:solidFill>
          <a:ln>
            <a:noFill/>
          </a:ln>
        </p:spPr>
        <p:txBody>
          <a:bodyPr anchorCtr="0" anchor="ctr" bIns="243800" lIns="243800" spcFirstLastPara="1" rIns="243800" wrap="square" tIns="243800">
            <a:noAutofit/>
          </a:bodyPr>
          <a:lstStyle/>
          <a:p>
            <a:pPr indent="0" lvl="0" marL="0" rtl="0" algn="l">
              <a:lnSpc>
                <a:spcPct val="90000"/>
              </a:lnSpc>
              <a:spcBef>
                <a:spcPts val="5900"/>
              </a:spcBef>
              <a:spcAft>
                <a:spcPts val="0"/>
              </a:spcAft>
              <a:buClr>
                <a:srgbClr val="002060"/>
              </a:buClr>
              <a:buSzPts val="3200"/>
              <a:buFont typeface="Arial"/>
              <a:buNone/>
            </a:pPr>
            <a:r>
              <a:rPr b="0" lang="el-GR" sz="5800">
                <a:solidFill>
                  <a:schemeClr val="lt1"/>
                </a:solidFill>
                <a:latin typeface="Arial"/>
                <a:ea typeface="Arial"/>
                <a:cs typeface="Arial"/>
                <a:sym typeface="Arial"/>
              </a:rPr>
              <a:t>(</a:t>
            </a:r>
            <a:r>
              <a:rPr b="1" lang="el-GR" sz="5800">
                <a:solidFill>
                  <a:schemeClr val="lt1"/>
                </a:solidFill>
                <a:latin typeface="Arial"/>
                <a:ea typeface="Arial"/>
                <a:cs typeface="Arial"/>
                <a:sym typeface="Arial"/>
              </a:rPr>
              <a:t>Positive Psychology</a:t>
            </a:r>
            <a:r>
              <a:rPr b="0" lang="el-GR" sz="5800">
                <a:solidFill>
                  <a:schemeClr val="lt1"/>
                </a:solidFill>
                <a:latin typeface="Arial"/>
                <a:ea typeface="Arial"/>
                <a:cs typeface="Arial"/>
                <a:sym typeface="Arial"/>
              </a:rPr>
              <a:t>): το επιστημονικό πεδίο που μελετά το πώς ο άνθρωπος ευδοκιμεί και αποτελεί μια εφαρμοσμένη προσέγγιση ως προς τη βέλτιστη λειτουργικότητα του ανθρώπου.</a:t>
            </a:r>
            <a:endParaRPr b="0" sz="2800">
              <a:latin typeface="Arial"/>
              <a:ea typeface="Arial"/>
              <a:cs typeface="Arial"/>
              <a:sym typeface="Arial"/>
            </a:endParaRPr>
          </a:p>
          <a:p>
            <a:pPr indent="0" lvl="0" marL="0" rtl="0" algn="l">
              <a:lnSpc>
                <a:spcPct val="90000"/>
              </a:lnSpc>
              <a:spcBef>
                <a:spcPts val="2240"/>
              </a:spcBef>
              <a:spcAft>
                <a:spcPts val="0"/>
              </a:spcAft>
              <a:buClr>
                <a:schemeClr val="lt1"/>
              </a:buClr>
              <a:buSzPts val="2900"/>
              <a:buFont typeface="Helvetica Neue"/>
              <a:buNone/>
            </a:pPr>
            <a:r>
              <a:t/>
            </a:r>
            <a:endParaRPr sz="5800">
              <a:solidFill>
                <a:schemeClr val="lt1"/>
              </a:solidFill>
              <a:latin typeface="Arial"/>
              <a:ea typeface="Arial"/>
              <a:cs typeface="Arial"/>
              <a:sym typeface="Arial"/>
            </a:endParaRPr>
          </a:p>
          <a:p>
            <a:pPr indent="0" lvl="0" marL="0" rtl="0" algn="l">
              <a:lnSpc>
                <a:spcPct val="90000"/>
              </a:lnSpc>
              <a:spcBef>
                <a:spcPts val="2240"/>
              </a:spcBef>
              <a:spcAft>
                <a:spcPts val="0"/>
              </a:spcAft>
              <a:buClr>
                <a:schemeClr val="lt1"/>
              </a:buClr>
              <a:buSzPts val="2900"/>
              <a:buFont typeface="Arial"/>
              <a:buNone/>
            </a:pPr>
            <a:r>
              <a:rPr b="0" lang="el-GR" sz="5800">
                <a:solidFill>
                  <a:schemeClr val="lt1"/>
                </a:solidFill>
                <a:latin typeface="Arial"/>
                <a:ea typeface="Arial"/>
                <a:cs typeface="Arial"/>
                <a:sym typeface="Arial"/>
              </a:rPr>
              <a:t>Μελετά τα </a:t>
            </a:r>
            <a:r>
              <a:rPr b="1" lang="el-GR" sz="5800">
                <a:solidFill>
                  <a:schemeClr val="lt1"/>
                </a:solidFill>
                <a:latin typeface="Arial"/>
                <a:ea typeface="Arial"/>
                <a:cs typeface="Arial"/>
                <a:sym typeface="Arial"/>
              </a:rPr>
              <a:t>δυνατά στοιχεία </a:t>
            </a:r>
            <a:r>
              <a:rPr b="0" lang="el-GR" sz="5800">
                <a:solidFill>
                  <a:schemeClr val="lt1"/>
                </a:solidFill>
                <a:latin typeface="Arial"/>
                <a:ea typeface="Arial"/>
                <a:cs typeface="Arial"/>
                <a:sym typeface="Arial"/>
              </a:rPr>
              <a:t>και τις </a:t>
            </a:r>
            <a:r>
              <a:rPr b="1" lang="el-GR" sz="5800">
                <a:solidFill>
                  <a:schemeClr val="lt1"/>
                </a:solidFill>
                <a:latin typeface="Arial"/>
                <a:ea typeface="Arial"/>
                <a:cs typeface="Arial"/>
                <a:sym typeface="Arial"/>
              </a:rPr>
              <a:t>αρετές</a:t>
            </a:r>
            <a:r>
              <a:rPr b="0" lang="el-GR" sz="5800">
                <a:solidFill>
                  <a:schemeClr val="lt1"/>
                </a:solidFill>
                <a:latin typeface="Arial"/>
                <a:ea typeface="Arial"/>
                <a:cs typeface="Arial"/>
                <a:sym typeface="Arial"/>
              </a:rPr>
              <a:t> που διευκολύνουν  τα </a:t>
            </a:r>
            <a:r>
              <a:rPr lang="el-GR" sz="5800">
                <a:solidFill>
                  <a:schemeClr val="lt1"/>
                </a:solidFill>
                <a:latin typeface="Arial"/>
                <a:ea typeface="Arial"/>
                <a:cs typeface="Arial"/>
                <a:sym typeface="Arial"/>
              </a:rPr>
              <a:t>άτομα</a:t>
            </a:r>
            <a:r>
              <a:rPr b="0" lang="el-GR" sz="5800">
                <a:solidFill>
                  <a:schemeClr val="lt1"/>
                </a:solidFill>
                <a:latin typeface="Arial"/>
                <a:ea typeface="Arial"/>
                <a:cs typeface="Arial"/>
                <a:sym typeface="Arial"/>
              </a:rPr>
              <a:t>, τις </a:t>
            </a:r>
            <a:r>
              <a:rPr lang="el-GR" sz="5800">
                <a:solidFill>
                  <a:schemeClr val="lt1"/>
                </a:solidFill>
                <a:latin typeface="Arial"/>
                <a:ea typeface="Arial"/>
                <a:cs typeface="Arial"/>
                <a:sym typeface="Arial"/>
              </a:rPr>
              <a:t>κοινωνίες</a:t>
            </a:r>
            <a:r>
              <a:rPr b="0" lang="el-GR" sz="5800">
                <a:solidFill>
                  <a:schemeClr val="lt1"/>
                </a:solidFill>
                <a:latin typeface="Arial"/>
                <a:ea typeface="Arial"/>
                <a:cs typeface="Arial"/>
                <a:sym typeface="Arial"/>
              </a:rPr>
              <a:t>, και τους </a:t>
            </a:r>
            <a:r>
              <a:rPr lang="el-GR" sz="5800">
                <a:solidFill>
                  <a:schemeClr val="lt1"/>
                </a:solidFill>
                <a:latin typeface="Arial"/>
                <a:ea typeface="Arial"/>
                <a:cs typeface="Arial"/>
                <a:sym typeface="Arial"/>
              </a:rPr>
              <a:t>οργανισμούς </a:t>
            </a:r>
            <a:r>
              <a:rPr b="0" lang="el-GR" sz="5800">
                <a:solidFill>
                  <a:schemeClr val="lt1"/>
                </a:solidFill>
                <a:latin typeface="Arial"/>
                <a:ea typeface="Arial"/>
                <a:cs typeface="Arial"/>
                <a:sym typeface="Arial"/>
              </a:rPr>
              <a:t>να ευδοκιμήσουν </a:t>
            </a:r>
            <a:r>
              <a:rPr b="0" lang="el-GR" sz="3600">
                <a:solidFill>
                  <a:schemeClr val="lt1"/>
                </a:solidFill>
                <a:latin typeface="Arial"/>
                <a:ea typeface="Arial"/>
                <a:cs typeface="Arial"/>
                <a:sym typeface="Arial"/>
              </a:rPr>
              <a:t>(Seligman et al., 2005).</a:t>
            </a:r>
            <a:endParaRPr b="0" sz="3600">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Image" id="154" name="Google Shape;154;p8"/>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55" name="Google Shape;155;p8"/>
          <p:cNvSpPr txBox="1"/>
          <p:nvPr>
            <p:ph type="title"/>
          </p:nvPr>
        </p:nvSpPr>
        <p:spPr>
          <a:xfrm>
            <a:off x="1442227" y="604982"/>
            <a:ext cx="17859926"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CC66FF"/>
              </a:buClr>
              <a:buSzPts val="8000"/>
              <a:buFont typeface="Arial"/>
              <a:buNone/>
            </a:pPr>
            <a:r>
              <a:rPr b="1" lang="el-GR" sz="8000">
                <a:solidFill>
                  <a:srgbClr val="CC66FF"/>
                </a:solidFill>
                <a:latin typeface="Arial"/>
                <a:ea typeface="Arial"/>
                <a:cs typeface="Arial"/>
                <a:sym typeface="Arial"/>
              </a:rPr>
              <a:t>ΑΝΘΕΚΤΙΚΟΤΗΤΑ</a:t>
            </a:r>
            <a:endParaRPr sz="8000">
              <a:latin typeface="Arial"/>
              <a:ea typeface="Arial"/>
              <a:cs typeface="Arial"/>
              <a:sym typeface="Arial"/>
            </a:endParaRPr>
          </a:p>
        </p:txBody>
      </p:sp>
      <p:sp>
        <p:nvSpPr>
          <p:cNvPr id="156" name="Google Shape;156;p8"/>
          <p:cNvSpPr txBox="1"/>
          <p:nvPr>
            <p:ph idx="1" type="body"/>
          </p:nvPr>
        </p:nvSpPr>
        <p:spPr>
          <a:xfrm>
            <a:off x="2071688" y="2814637"/>
            <a:ext cx="12406312" cy="8272463"/>
          </a:xfrm>
          <a:prstGeom prst="rect">
            <a:avLst/>
          </a:prstGeom>
          <a:noFill/>
          <a:ln>
            <a:noFill/>
          </a:ln>
        </p:spPr>
        <p:txBody>
          <a:bodyPr anchorCtr="0" anchor="ctr" bIns="50800" lIns="50800" spcFirstLastPara="1" rIns="50800" wrap="square" tIns="50800">
            <a:normAutofit/>
          </a:bodyPr>
          <a:lstStyle/>
          <a:p>
            <a:pPr indent="-635000" lvl="0" marL="635000" rtl="0" algn="l">
              <a:lnSpc>
                <a:spcPct val="100000"/>
              </a:lnSpc>
              <a:spcBef>
                <a:spcPts val="0"/>
              </a:spcBef>
              <a:spcAft>
                <a:spcPts val="0"/>
              </a:spcAft>
              <a:buClr>
                <a:srgbClr val="000000"/>
              </a:buClr>
              <a:buSzPts val="6000"/>
              <a:buFont typeface="Arial"/>
              <a:buChar char="•"/>
            </a:pPr>
            <a:r>
              <a:rPr b="1" i="0" lang="el-GR">
                <a:latin typeface="Arial"/>
                <a:ea typeface="Arial"/>
                <a:cs typeface="Arial"/>
                <a:sym typeface="Arial"/>
              </a:rPr>
              <a:t>Ψυχική ανθεκτικότητα </a:t>
            </a:r>
            <a:r>
              <a:rPr b="0" i="0" lang="el-GR">
                <a:latin typeface="Arial"/>
                <a:ea typeface="Arial"/>
                <a:cs typeface="Arial"/>
                <a:sym typeface="Arial"/>
              </a:rPr>
              <a:t>είναι η ικανότητα αντιμετώπισης μιας κρίσης ή γρήγορης επανάκαμψης στην προ της κρίσης κατάσταση.</a:t>
            </a:r>
            <a:endParaRPr b="0" i="0">
              <a:latin typeface="Arial"/>
              <a:ea typeface="Arial"/>
              <a:cs typeface="Arial"/>
              <a:sym typeface="Arial"/>
            </a:endParaRPr>
          </a:p>
          <a:p>
            <a:pPr indent="-635000" lvl="0" marL="635000" rtl="0" algn="l">
              <a:lnSpc>
                <a:spcPct val="100000"/>
              </a:lnSpc>
              <a:spcBef>
                <a:spcPts val="5900"/>
              </a:spcBef>
              <a:spcAft>
                <a:spcPts val="0"/>
              </a:spcAft>
              <a:buClr>
                <a:srgbClr val="000000"/>
              </a:buClr>
              <a:buSzPts val="6000"/>
              <a:buFont typeface="Arial"/>
              <a:buChar char="•"/>
            </a:pPr>
            <a:r>
              <a:rPr b="0" i="0" lang="el-GR">
                <a:latin typeface="Arial"/>
                <a:ea typeface="Arial"/>
                <a:cs typeface="Arial"/>
                <a:sym typeface="Arial"/>
              </a:rPr>
              <a:t>Η ανθεκτικότητα δεν εξαλείφει το άγχος ή διαγράφει τις δυσκολίες της ζωής, </a:t>
            </a:r>
            <a:r>
              <a:rPr lang="el-GR">
                <a:latin typeface="Arial"/>
                <a:ea typeface="Arial"/>
                <a:cs typeface="Arial"/>
                <a:sym typeface="Arial"/>
              </a:rPr>
              <a:t>αλλά </a:t>
            </a:r>
            <a:r>
              <a:rPr b="0" i="0" lang="el-GR">
                <a:latin typeface="Arial"/>
                <a:ea typeface="Arial"/>
                <a:cs typeface="Arial"/>
                <a:sym typeface="Arial"/>
              </a:rPr>
              <a:t>επιτρέπει στα άτομα να αντιμετωπίσουν ή να αποδεχτούν τα προβλήματα, να ζήσουν μέσα από τις αντιξοότητες και να συνεχίσουν τη ζωή τους.</a:t>
            </a:r>
            <a:endParaRPr>
              <a:latin typeface="Arial"/>
              <a:ea typeface="Arial"/>
              <a:cs typeface="Arial"/>
              <a:sym typeface="Arial"/>
            </a:endParaRPr>
          </a:p>
        </p:txBody>
      </p:sp>
      <p:pic>
        <p:nvPicPr>
          <p:cNvPr id="157" name="Google Shape;157;p8"/>
          <p:cNvPicPr preferRelativeResize="0"/>
          <p:nvPr/>
        </p:nvPicPr>
        <p:blipFill rotWithShape="1">
          <a:blip r:embed="rId4">
            <a:alphaModFix/>
          </a:blip>
          <a:srcRect b="0" l="0" r="0" t="0"/>
          <a:stretch/>
        </p:blipFill>
        <p:spPr>
          <a:xfrm>
            <a:off x="15573548" y="3980259"/>
            <a:ext cx="7801283" cy="52008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descr="Image" id="162" name="Google Shape;162;p9"/>
          <p:cNvPicPr preferRelativeResize="0"/>
          <p:nvPr/>
        </p:nvPicPr>
        <p:blipFill rotWithShape="1">
          <a:blip r:embed="rId3">
            <a:alphaModFix/>
          </a:blip>
          <a:srcRect b="43497" l="0" r="8613" t="43682"/>
          <a:stretch/>
        </p:blipFill>
        <p:spPr>
          <a:xfrm>
            <a:off x="1442227" y="11652421"/>
            <a:ext cx="20009104" cy="2063579"/>
          </a:xfrm>
          <a:prstGeom prst="rect">
            <a:avLst/>
          </a:prstGeom>
          <a:noFill/>
          <a:ln>
            <a:noFill/>
          </a:ln>
        </p:spPr>
      </p:pic>
      <p:sp>
        <p:nvSpPr>
          <p:cNvPr id="163" name="Google Shape;163;p9"/>
          <p:cNvSpPr txBox="1"/>
          <p:nvPr>
            <p:ph type="title"/>
          </p:nvPr>
        </p:nvSpPr>
        <p:spPr>
          <a:xfrm>
            <a:off x="2199678" y="638233"/>
            <a:ext cx="18494202" cy="1173018"/>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8000"/>
              <a:buFont typeface="Arial"/>
              <a:buNone/>
            </a:pPr>
            <a:r>
              <a:rPr lang="el-GR" sz="8000">
                <a:latin typeface="Arial"/>
                <a:ea typeface="Arial"/>
                <a:cs typeface="Arial"/>
                <a:sym typeface="Arial"/>
              </a:rPr>
              <a:t>ΘΕΤΙΚΗ ΕΚΠΑΙΔΕΥΣΗ</a:t>
            </a:r>
            <a:endParaRPr sz="8000">
              <a:latin typeface="Arial"/>
              <a:ea typeface="Arial"/>
              <a:cs typeface="Arial"/>
              <a:sym typeface="Arial"/>
            </a:endParaRPr>
          </a:p>
        </p:txBody>
      </p:sp>
      <p:sp>
        <p:nvSpPr>
          <p:cNvPr id="164" name="Google Shape;164;p9"/>
          <p:cNvSpPr txBox="1"/>
          <p:nvPr>
            <p:ph idx="1" type="body"/>
          </p:nvPr>
        </p:nvSpPr>
        <p:spPr>
          <a:xfrm>
            <a:off x="2567208" y="1990687"/>
            <a:ext cx="18884123" cy="7248317"/>
          </a:xfrm>
          <a:prstGeom prst="rect">
            <a:avLst/>
          </a:prstGeom>
          <a:noFill/>
          <a:ln>
            <a:noFill/>
          </a:ln>
        </p:spPr>
        <p:txBody>
          <a:bodyPr anchorCtr="0" anchor="ctr" bIns="50800" lIns="50800" spcFirstLastPara="1" rIns="50800" wrap="square" tIns="50800">
            <a:normAutofit/>
          </a:bodyPr>
          <a:lstStyle/>
          <a:p>
            <a:pPr indent="0" lvl="0" marL="0" rtl="0" algn="l">
              <a:lnSpc>
                <a:spcPct val="100000"/>
              </a:lnSpc>
              <a:spcBef>
                <a:spcPts val="0"/>
              </a:spcBef>
              <a:spcAft>
                <a:spcPts val="0"/>
              </a:spcAft>
              <a:buClr>
                <a:srgbClr val="00ACDC"/>
              </a:buClr>
              <a:buSzPts val="7500"/>
              <a:buFont typeface="Arial"/>
              <a:buNone/>
            </a:pPr>
            <a:r>
              <a:rPr lang="el-GR" sz="6000">
                <a:solidFill>
                  <a:srgbClr val="00ACDC"/>
                </a:solidFill>
                <a:latin typeface="Arial"/>
                <a:ea typeface="Arial"/>
                <a:cs typeface="Arial"/>
                <a:sym typeface="Arial"/>
              </a:rPr>
              <a:t>Θετική Εκπαίδευση </a:t>
            </a:r>
            <a:r>
              <a:rPr lang="el-GR" sz="6000">
                <a:solidFill>
                  <a:srgbClr val="000000"/>
                </a:solidFill>
                <a:latin typeface="Arial"/>
                <a:ea typeface="Arial"/>
                <a:cs typeface="Arial"/>
                <a:sym typeface="Arial"/>
              </a:rPr>
              <a:t> </a:t>
            </a:r>
            <a:r>
              <a:rPr b="0" lang="el-GR" sz="6000">
                <a:solidFill>
                  <a:srgbClr val="000000"/>
                </a:solidFill>
                <a:latin typeface="Arial"/>
                <a:ea typeface="Arial"/>
                <a:cs typeface="Arial"/>
                <a:sym typeface="Arial"/>
              </a:rPr>
              <a:t>(Positive Education): Οι  εφαρμογές της Θετικής Ψυχολογίας στη  διαδικασία της μάθησης.</a:t>
            </a:r>
            <a:endParaRPr sz="6000">
              <a:latin typeface="Arial"/>
              <a:ea typeface="Arial"/>
              <a:cs typeface="Arial"/>
              <a:sym typeface="Arial"/>
            </a:endParaRPr>
          </a:p>
        </p:txBody>
      </p:sp>
      <p:sp>
        <p:nvSpPr>
          <p:cNvPr id="165" name="Google Shape;165;p9"/>
          <p:cNvSpPr/>
          <p:nvPr/>
        </p:nvSpPr>
        <p:spPr>
          <a:xfrm>
            <a:off x="6284229" y="8365746"/>
            <a:ext cx="10972800" cy="3419854"/>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6000"/>
              <a:buFont typeface="Helvetica Neue"/>
              <a:buNone/>
            </a:pPr>
            <a:r>
              <a:t/>
            </a:r>
            <a:endParaRPr b="1" i="0" sz="6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Resilient Preschools">
      <a:dk1>
        <a:srgbClr val="FFFFFF"/>
      </a:dk1>
      <a:lt1>
        <a:srgbClr val="FFFFFF"/>
      </a:lt1>
      <a:dk2>
        <a:srgbClr val="32323B"/>
      </a:dk2>
      <a:lt2>
        <a:srgbClr val="4D7EC0"/>
      </a:lt2>
      <a:accent1>
        <a:srgbClr val="AFD3F0"/>
      </a:accent1>
      <a:accent2>
        <a:srgbClr val="CFDEF2"/>
      </a:accent2>
      <a:accent3>
        <a:srgbClr val="4CAA8A"/>
      </a:accent3>
      <a:accent4>
        <a:srgbClr val="F3716C"/>
      </a:accent4>
      <a:accent5>
        <a:srgbClr val="FFD469"/>
      </a:accent5>
      <a:accent6>
        <a:srgbClr val="FDBB24"/>
      </a:accent6>
      <a:hlink>
        <a:srgbClr val="2F4F9F"/>
      </a:hlink>
      <a:folHlink>
        <a:srgbClr val="F371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VickyCharalambous</dc:creator>
</cp:coreProperties>
</file>