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4000"/>
  <p:notesSz cx="6669075" cy="9926625"/>
  <p:embeddedFontLst>
    <p:embeddedFont>
      <p:font typeface="Corbel"/>
      <p:regular r:id="rId28"/>
      <p:bold r:id="rId29"/>
      <p:italic r:id="rId30"/>
      <p:boldItalic r:id="rId31"/>
    </p:embeddedFont>
    <p:embeddedFont>
      <p:font typeface="Helvetica Neue"/>
      <p:regular r:id="rId32"/>
      <p:bold r:id="rId33"/>
      <p:italic r:id="rId34"/>
      <p:boldItalic r:id="rId35"/>
    </p:embeddedFont>
    <p:embeddedFont>
      <p:font typeface="Helvetica Neue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iukFjCsefnZj9o6FuMeK6MDn6Z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orbel-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rbel-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bel-boldItalic.fntdata"/><Relationship Id="rId30" Type="http://schemas.openxmlformats.org/officeDocument/2006/relationships/font" Target="fonts/Corbel-italic.fntdata"/><Relationship Id="rId11" Type="http://schemas.openxmlformats.org/officeDocument/2006/relationships/slide" Target="slides/slide7.xml"/><Relationship Id="rId33" Type="http://schemas.openxmlformats.org/officeDocument/2006/relationships/font" Target="fonts/HelveticaNeue-bold.fntdata"/><Relationship Id="rId10" Type="http://schemas.openxmlformats.org/officeDocument/2006/relationships/slide" Target="slides/slide6.xml"/><Relationship Id="rId32" Type="http://schemas.openxmlformats.org/officeDocument/2006/relationships/font" Target="fonts/HelveticaNeue-regular.fntdata"/><Relationship Id="rId13" Type="http://schemas.openxmlformats.org/officeDocument/2006/relationships/slide" Target="slides/slide9.xml"/><Relationship Id="rId35" Type="http://schemas.openxmlformats.org/officeDocument/2006/relationships/font" Target="fonts/HelveticaNeue-boldItalic.fntdata"/><Relationship Id="rId12" Type="http://schemas.openxmlformats.org/officeDocument/2006/relationships/slide" Target="slides/slide8.xml"/><Relationship Id="rId34" Type="http://schemas.openxmlformats.org/officeDocument/2006/relationships/font" Target="fonts/HelveticaNeue-italic.fntdata"/><Relationship Id="rId15" Type="http://schemas.openxmlformats.org/officeDocument/2006/relationships/slide" Target="slides/slide11.xml"/><Relationship Id="rId37" Type="http://schemas.openxmlformats.org/officeDocument/2006/relationships/font" Target="fonts/HelveticaNeueLight-bold.fntdata"/><Relationship Id="rId14" Type="http://schemas.openxmlformats.org/officeDocument/2006/relationships/slide" Target="slides/slide10.xml"/><Relationship Id="rId36" Type="http://schemas.openxmlformats.org/officeDocument/2006/relationships/font" Target="fonts/HelveticaNeueLight-regular.fntdata"/><Relationship Id="rId17" Type="http://schemas.openxmlformats.org/officeDocument/2006/relationships/slide" Target="slides/slide13.xml"/><Relationship Id="rId39" Type="http://schemas.openxmlformats.org/officeDocument/2006/relationships/font" Target="fonts/HelveticaNeueLight-boldItalic.fntdata"/><Relationship Id="rId16" Type="http://schemas.openxmlformats.org/officeDocument/2006/relationships/slide" Target="slides/slide12.xml"/><Relationship Id="rId38" Type="http://schemas.openxmlformats.org/officeDocument/2006/relationships/font" Target="fonts/HelveticaNeueLigh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889212" y="4715153"/>
            <a:ext cx="4890665"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10: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Clr>
                <a:schemeClr val="dk1"/>
              </a:buClr>
              <a:buSzPts val="2400"/>
              <a:buFont typeface="Helvetica Neue"/>
              <a:buNone/>
            </a:pPr>
            <a:r>
              <a:rPr lang="el-GR" sz="2400">
                <a:solidFill>
                  <a:schemeClr val="dk1"/>
                </a:solidFill>
                <a:latin typeface="Helvetica Neue"/>
                <a:ea typeface="Helvetica Neue"/>
                <a:cs typeface="Helvetica Neue"/>
                <a:sym typeface="Helvetica Neue"/>
              </a:rPr>
              <a:t>Στόχος της μεθοδολογίας appreciative inquiry είναι ο  εντοπισμός των «δυνατών στοιχείων» του προγράμματος και η χρήση – εδραίωση αυτών με στόχο τη δημιουργία αλλαγής. Βασικοί άξονες της μεθοδολογίας αυτής είναι η συνεργασία και συνδιαλλαγή ολοκλήρου του σχολείου, η διερεύνηση αναγκών, η ενδυνάμωση των εκπαιδευτικών ώστε να προτείνουν αλλαγές και η συνειδητοποίηση του ότι εντοπίζοντας και εκτιμώντας το θετικό κτίζεις την μελλοντική επιτυχία.</a:t>
            </a:r>
            <a:endParaRPr sz="24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1: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l-GR"/>
              <a:t>Οι ποιοτικοί κύκλοι επαγγελματικής μάθησης αποτελούν μια προσέγγιση επαγγελματικής μάθησης εκπαιδευτικών, που ξεκινά από ένα θεωρητικό ζήτημα.  Ο παιδαγωγικός ηγέτης (instructional leader) οργανώνει τη δράση της ομάδας εκπαιδευτικών σε κύκλους συλλογικών δραστηριοτήτων με καταμερισμό ευθυνών. Οι κύκλοι αυτοί αποτελούν ένα πλαίσιο που επιτρέπει στους εκπαιδευτικούς α) να δουν τη συνάφεια της ατομικής και συλλογικής ανάλυσης των δικών τους διδασκαλιών και δραστηριοτήτων στην τάξη και β) να αναγνωρίσουν τρόπους με τους οποίους οι διάφορες συνιστώσες του ζητήματος που τους απασχολεί σχετίζονται μεταξύ τους. Αυτό τους επιτρέπει να κατανοήσουν με ευρύτερο και βαθύτερο τρόπο το τι διδάσκεται και πώς. Η πορεία διαμορφώνεται μέσα από τα ακόλουθα στάδια: Συζήτηση στην ομάδα για το θέμα που απασχολεί, Σχεδιασμός και παρατήρηση διδασκαλίας, Συζήτηση στην ομάδα μετά από τη διδασκαλία με κωδικοποίηση και σύνδεση με την πρακτική εφαρμογή.</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889212" y="4715153"/>
            <a:ext cx="4890665"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889212" y="4715153"/>
            <a:ext cx="4890665"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4: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l-GR">
                <a:solidFill>
                  <a:srgbClr val="002060"/>
                </a:solidFill>
              </a:rPr>
              <a:t>Η πορεία του σχολείου της Α εκπαιδευτικού που αποτυπώνεται στις αναρτημένες ανακοινώσεις του Προγράμματος ΥΕΜ.  Το Θεωρητικό Πλαίσιο στο οποίο στηρίχτηκαν όλες οι δράσεις και οι επιμορφώσεις του σχολείου ήταν το Μοντέλο Θετικής Εκπαίδευσης PERMA. </a:t>
            </a:r>
            <a:r>
              <a:rPr b="0" i="0" lang="el-GR" sz="1200">
                <a:solidFill>
                  <a:schemeClr val="dk1"/>
                </a:solidFill>
                <a:latin typeface="Helvetica Neue"/>
                <a:ea typeface="Helvetica Neue"/>
                <a:cs typeface="Helvetica Neue"/>
                <a:sym typeface="Helvetica Neue"/>
              </a:rPr>
              <a:t>Μέσα από συνεχή αναστοχασμό και πάντα μέσα στο σκεπτικό της διερευνητικής  βάσης της ΕΜ στο σχολείο ακολουθήθηκε μια πορεία μεθοδολογικών συγκερασμών αφού και η επαγγελματική ταυτότητα του εκπαιδευτικού διαμορφώνεται και παράγεται σε αλληλεπίδραση και από το συγκείμενο (π.χ. νέα πολιτική) αλλά και επιδρά στο συγκείμενο  το οποίο επίσης αναδιαμορφώνεται και είναι σε διαδικασία διαπραγμάτευσης.</a:t>
            </a:r>
            <a:r>
              <a:rPr b="1" lang="el-GR">
                <a:solidFill>
                  <a:srgbClr val="002060"/>
                </a:solidFill>
              </a:rPr>
              <a:t> Εφαρμοστηκε το μοντέλο θετικής εκπαίδευσης αρχικά αξιοποιώντας στοιχεία από τη Μεθοδολογία  Quality teaching rounds, Ποιοτικοί κύκλοι διδασκαλίας και μάθησης και στην συνέχεια μέσα από επίπονες αναστοχαστικες συζητήσεις συντονίστριας και υποστηρίκτριας και με αφορμή επιστημονικό άρθρο που αναφερόταν σε μελέτη περίπτωσης σχολείου που εφάρμοζε Perma με την Μεθοδολογία της Διερώτησης Εκτίμησης Appreciative inquiry συμφωνήθηκε ως η κατάλληλη μεθοδολογία για το σχολείο. </a:t>
            </a:r>
            <a:endParaRPr b="1">
              <a:solidFill>
                <a:srgbClr val="002060"/>
              </a:solidFill>
            </a:endParaRPr>
          </a:p>
          <a:p>
            <a:pPr indent="0" lvl="0" marL="0" rtl="0" algn="l">
              <a:lnSpc>
                <a:spcPct val="117999"/>
              </a:lnSpc>
              <a:spcBef>
                <a:spcPts val="0"/>
              </a:spcBef>
              <a:spcAft>
                <a:spcPts val="0"/>
              </a:spcAft>
              <a:buNone/>
            </a:pPr>
            <a:r>
              <a:rPr lang="el-GR"/>
              <a:t>Συπεπως στο σχολείο αποτυπώνεται μια πορεία ενός εκπαιδετικού που έχει έντονο το στοιχείο της διερώτησης και του αναστοχασμού και το Πρόγραμμα ΥΕΜ μεταποιεί τα στοιχεία του αυτά οδηγώντας τον να ανακαλύψει τον ορισμό της ιδανικής μεθοδολογία, αυτής δηλαδή που απαντά το ερευνητικό του ερώτημα.  Η Διερώτηση Εκτίμησης, μια μεθοδολογία που ήταν τελικά σε απόλυτη αρμονία με το Μοντέλο της Θετικής Εκπαίδευσης.  Η πορεία της επιλογής κατάλληλης μεθοδολογίας αποτυπώνεται μέσα από την αλληλεπίδραση και τις αλλαγές της ταυτότητας τόσο της συντονίστριας όσο και της υποστηρίκτριας του προγράμματος  </a:t>
            </a:r>
            <a:endParaRPr/>
          </a:p>
        </p:txBody>
      </p:sp>
      <p:sp>
        <p:nvSpPr>
          <p:cNvPr id="180" name="Google Shape;180;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Helvetica Neue"/>
              <a:buNone/>
            </a:pPr>
            <a:fld id="{00000000-1234-1234-1234-123412341234}" type="slidenum">
              <a:rPr b="1" i="0" lang="el-GR" sz="3000" u="none" cap="none" strike="noStrike">
                <a:solidFill>
                  <a:srgbClr val="000000"/>
                </a:solidFill>
                <a:latin typeface="Helvetica Neue"/>
                <a:ea typeface="Helvetica Neue"/>
                <a:cs typeface="Helvetica Neue"/>
                <a:sym typeface="Helvetica Neue"/>
              </a:rPr>
              <a:t>‹#›</a:t>
            </a:fld>
            <a:endParaRPr b="1" i="0" sz="30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5: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sz="2400">
                <a:solidFill>
                  <a:schemeClr val="dk1"/>
                </a:solidFill>
                <a:latin typeface="Helvetica Neue"/>
                <a:ea typeface="Helvetica Neue"/>
                <a:cs typeface="Helvetica Neue"/>
                <a:sym typeface="Helvetica Neue"/>
              </a:rPr>
              <a:t>Όταν συζητούμε για το στοιχείο της έρευνας στην επαγγελματική μάθηση και στην ταυτότητα του εκπαιδευτικού ως ερευνητή συνήθως εστιάζουμε στα χαρακτηριστικά της μεθοδολογίας της  έρευνας-δράσης: Συστηματικότητα, Κυκλική πορεία, Αναστοχαστική προσέγγιση, Συνεργατικό πλαίσιο (Wang et al, 2010)</a:t>
            </a:r>
            <a:endParaRPr/>
          </a:p>
          <a:p>
            <a:pPr indent="0" lvl="0" marL="0" rtl="0" algn="l">
              <a:lnSpc>
                <a:spcPct val="117999"/>
              </a:lnSpc>
              <a:spcBef>
                <a:spcPts val="0"/>
              </a:spcBef>
              <a:spcAft>
                <a:spcPts val="0"/>
              </a:spcAft>
              <a:buNone/>
            </a:pPr>
            <a:r>
              <a:rPr lang="el-GR" sz="2400">
                <a:solidFill>
                  <a:schemeClr val="dk1"/>
                </a:solidFill>
                <a:latin typeface="Helvetica Neue"/>
                <a:ea typeface="Helvetica Neue"/>
                <a:cs typeface="Helvetica Neue"/>
                <a:sym typeface="Helvetica Neue"/>
              </a:rPr>
              <a:t> </a:t>
            </a:r>
            <a:endParaRPr sz="24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l-GR" sz="2400">
                <a:solidFill>
                  <a:schemeClr val="dk1"/>
                </a:solidFill>
                <a:latin typeface="Helvetica Neue"/>
                <a:ea typeface="Helvetica Neue"/>
                <a:cs typeface="Helvetica Neue"/>
                <a:sym typeface="Helvetica Neue"/>
              </a:rPr>
              <a:t>Στο πλαίσιο της ΕΜ και στη βάση των εισηγήσεων των εμπειρογνωμόνων αλλά και της συνεχούς αναστοχαστικής προσέγγισης της πορείας της υιοθετήθηκαν μεθοδολογίες ΕΜ που έχουν ως κοινή συνισταμένη  την διερευνητική προσέγγιση.</a:t>
            </a:r>
            <a:endParaRPr sz="24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6: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Ο άξονας της συστηματικότητας στην ταυτότητα του εκπαιδευτικού ως ερευνητή, φαίνεται στο απόσπασμα.  Ενδεικτικά παραθέτουμε τα λόγια της εκπαιδευτικού που είχε και το ρόλο της  συντονίστριας του Προγράμματος ΥΕΜ.  Φαίνεται στο απόσπασμα η ανάγκη θεωρητικής τεκμηρίωσης των δράσεων και η ανάγκη συνομιλίας του θεωρητικού πλαισίου με την επιλογή της μεθοδολογίας.  Στα σχολεία που συμμετέχουν στο πρόγραμμα ΥΕΜ η ανάγκη θεωρητικής τεκμηρίωσης προκύπτει συνήθως από τις αναστοχαστικές συζητήσεις.   </a:t>
            </a:r>
            <a:endParaRPr/>
          </a:p>
        </p:txBody>
      </p:sp>
      <p:sp>
        <p:nvSpPr>
          <p:cNvPr id="194" name="Google Shape;194;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Helvetica Neue"/>
              <a:buNone/>
            </a:pPr>
            <a:fld id="{00000000-1234-1234-1234-123412341234}" type="slidenum">
              <a:rPr b="1" i="0" lang="el-GR" sz="3000" u="none" cap="none" strike="noStrike">
                <a:solidFill>
                  <a:srgbClr val="000000"/>
                </a:solidFill>
                <a:latin typeface="Helvetica Neue"/>
                <a:ea typeface="Helvetica Neue"/>
                <a:cs typeface="Helvetica Neue"/>
                <a:sym typeface="Helvetica Neue"/>
              </a:rPr>
              <a:t>‹#›</a:t>
            </a:fld>
            <a:endParaRPr b="1" i="0" sz="30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7: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Επαγγελματική κοινότητα μάθησης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8: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19: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Σε συνέχεια για τον άξονα της συστηματικότητας τα δυο αποσπάσματα όπου τονίζεται η σημασία της τεκμηρίωσης τόσο από την υποστηρίκτρια όσο και από τη συντονίστρια του προγράμματος.  Φαίνεται το κοινωνιόγραμμα προέκυψε μέσα από την ανάγκη των εκπαιδευτικών για λήψη τεκμηριωμένων αποφάσεων.  Αξιοποιήθηκε ως εργαλείο για να ενισχύσει τα πρακτικά καθημερινά ζητήματα της τάξης.  Δεν ήταν αυτοσκοπός η χρήση του εργάλείου</a:t>
            </a:r>
            <a:endParaRPr/>
          </a:p>
        </p:txBody>
      </p:sp>
      <p:sp>
        <p:nvSpPr>
          <p:cNvPr id="224" name="Google Shape;224;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Helvetica Neue"/>
              <a:buNone/>
            </a:pPr>
            <a:fld id="{00000000-1234-1234-1234-123412341234}" type="slidenum">
              <a:rPr b="1" i="0" lang="el-GR" sz="3000" u="none" cap="none" strike="noStrike">
                <a:solidFill>
                  <a:srgbClr val="000000"/>
                </a:solidFill>
                <a:latin typeface="Helvetica Neue"/>
                <a:ea typeface="Helvetica Neue"/>
                <a:cs typeface="Helvetica Neue"/>
                <a:sym typeface="Helvetica Neue"/>
              </a:rPr>
              <a:t>‹#›</a:t>
            </a:fld>
            <a:endParaRPr b="1" i="0" sz="30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889212" y="4715153"/>
            <a:ext cx="4890665"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20: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Στο απόσπασμα αυτό φαίνεται ακριβώς η πορεία του σχεδιασμού, εφαρμογής αξιολόγησης δράσεων αναστοχασμού και επανάδρασης.  </a:t>
            </a:r>
            <a:endParaRPr/>
          </a:p>
        </p:txBody>
      </p:sp>
      <p:sp>
        <p:nvSpPr>
          <p:cNvPr id="232" name="Google Shape;232;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Helvetica Neue"/>
              <a:buNone/>
            </a:pPr>
            <a:fld id="{00000000-1234-1234-1234-123412341234}" type="slidenum">
              <a:rPr b="1" i="0" lang="el-GR" sz="3000" u="none" cap="none" strike="noStrike">
                <a:solidFill>
                  <a:srgbClr val="000000"/>
                </a:solidFill>
                <a:latin typeface="Helvetica Neue"/>
                <a:ea typeface="Helvetica Neue"/>
                <a:cs typeface="Helvetica Neue"/>
                <a:sym typeface="Helvetica Neue"/>
              </a:rPr>
              <a:t>‹#›</a:t>
            </a:fld>
            <a:endParaRPr b="1" i="0" sz="30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889212" y="4715153"/>
            <a:ext cx="4890665"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1: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txBox="1"/>
          <p:nvPr>
            <p:ph idx="1" type="body"/>
          </p:nvPr>
        </p:nvSpPr>
        <p:spPr>
          <a:xfrm>
            <a:off x="889212" y="4715153"/>
            <a:ext cx="4890665"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2: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3: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23: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Κράτησα το 2</a:t>
            </a:r>
            <a:r>
              <a:rPr baseline="30000" lang="el-GR"/>
              <a:t>ο</a:t>
            </a:r>
            <a:r>
              <a:rPr lang="el-GR"/>
              <a:t> ερευνητικό ερώτημα για το τέλος, ακριβώς επείδή θα απαντηθεί κυρίως μέσα από τις παρουσι΄΄ασεις της αμαλίας.  Υπάρχουν στοιχεία και τεκμήρια που δειχνουν ότι η συμμετοχή των εκπαιδευτικών επηρεάζει τον τρόπο που οι ίδιοι οι εκπαιδευτικοί αλλά και η υποστηρίκτρια  νοηματοδοτούν τα ευρωπαικά προγράμματα. Θα κλείσω αυτή την παρουσίαση με το ερώτημα που μου είχε υποβάλει η Αμαλία όταν ήθελε διευκρινίσεις ως προς το τί περιλάμβανε το ευρωπαικό πρόγραμμα resilience δηλαδή θα ρωτήσουμε τα παιδιά και τους γονείς, μου είπε.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Η παρουσίαση αυτή στηρίζεται στο πλαίσιο λειτουργίας του Προγράμματος Υποστήριξης της ΕΜ των εκπαιδευτικών όπως το έθεσε η κυρία Χατζηθεοδούλου στη δική της παρουσίαση και την ίδια στιγμή λειτουργεί εισαγωγικά και  αναστοχαστικά στις παρουσιάσεις που θα ακολουθήσουν από τις δύο νηπιαγωγούς.</a:t>
            </a:r>
            <a:endParaRPr/>
          </a:p>
          <a:p>
            <a:pPr indent="0" lvl="0" marL="0" rtl="0" algn="l">
              <a:lnSpc>
                <a:spcPct val="117999"/>
              </a:lnSpc>
              <a:spcBef>
                <a:spcPts val="0"/>
              </a:spcBef>
              <a:spcAft>
                <a:spcPts val="0"/>
              </a:spcAft>
              <a:buNone/>
            </a:pPr>
            <a:r>
              <a:rPr lang="el-GR"/>
              <a:t>Σε αυτή τη παρουσίαση εστιάζουμε στο πώς προωθείτε η επαγγελματική μάθηση των εκπαιδευτικών μέσα από δύο μελέτες περίπτωσης εστιάζοντας στη αλληλεπίδραση δύο ρόλων, της υποστηρίκτριας και των εκπαιδευτικών και πως η αλληλεπίδραση των δύο αυτών ρόλων υποστηρίζει τον εκπαιδευτικό ως ερευνητη και αναστοχαζόμενο επαγγελματία  </a:t>
            </a:r>
            <a:endParaRPr/>
          </a:p>
          <a:p>
            <a:pPr indent="0" lvl="0" marL="0" rtl="0" algn="l">
              <a:lnSpc>
                <a:spcPct val="117999"/>
              </a:lnSpc>
              <a:spcBef>
                <a:spcPts val="0"/>
              </a:spcBef>
              <a:spcAft>
                <a:spcPts val="0"/>
              </a:spcAft>
              <a:buNone/>
            </a:pPr>
            <a:r>
              <a:rPr lang="el-G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l-GR"/>
              <a:t>Υπάρχουν πολλοί τρόποι με τους οποίους μπορεί να υποστηριχθεί και να προωθηθεί η επαγγελματική μάθηση των εκπαιδευτικών.  Στη σημερινή παρουσίαση θα εστιάσουμε σε δύο τρόπους , 1. μέσα από το συστηματικό Πρόγραμμα Υποστήριξης της Επαγγελματικής Μάθησης του ΠΙ (όπως αυτό παρουσιάστηκε από τη κ Χατζηθεοδούλου) και 2 το ευρωπαϊκό πρόγραμμα Resilience Preschool.  Συγκεκριμένα θα εστιάσουμε στη μελέτη δύο περιπτώσεων εκπαιδευτικών που εργάστηκαν μαζί στο παρελθόν σε σχολείο που εφάρμοσε το Πρόγραμμα ΥΕΜ και μετά από χρόνια άλλαξαν σχολεία.  Στη συνέχεια παρακολουθούμε τις δύο αυτές εκπαιδευτικούς να ακολουθούν παράλληλες και ταυτόχρονα αντίθετες πορείες.  Παράλληλες γιατί ξεκινούν με ατομική προσπάθεια εχοντας την προηγούμενη εμπειρία στην ΥΕΜ, και κοινή υποστηρίκτρια από το ΠΙ και αντίθετη γιατί η μια ξεκινά με Resilience Preschool και η άλλη κλείνει με το Resielience Preschool.   Φυσικά γι αυτή τους την πορεία θα τις ακούσουμε να μας πουν περισσότερα στη συνέχεια.  Κρατούμε και εξετάζουμε γι αυτή την παρουσίαση την τομή, τη σχέση δηλαδή που αναπτύσεται με την υποστηρίκτρια στα πλαίσια κυρίως του προγράμματος Υεμ και πως η δυναμική της σχέσης επηρεάζει το ευρωπαικό πρόγραμμα.  </a:t>
            </a:r>
            <a:endParaRPr/>
          </a:p>
          <a:p>
            <a:pPr indent="0" lvl="0" marL="0" marR="0" rtl="0" algn="l">
              <a:lnSpc>
                <a:spcPct val="117999"/>
              </a:lnSpc>
              <a:spcBef>
                <a:spcPts val="0"/>
              </a:spcBef>
              <a:spcAft>
                <a:spcPts val="0"/>
              </a:spcAft>
              <a:buSzPts val="2200"/>
              <a:buFont typeface="Helvetica Neue"/>
              <a:buNone/>
            </a:pPr>
            <a:r>
              <a:t/>
            </a:r>
            <a:endParaRPr/>
          </a:p>
          <a:p>
            <a:pPr indent="0" lvl="0" marL="0" marR="0" rtl="0" algn="l">
              <a:lnSpc>
                <a:spcPct val="117999"/>
              </a:lnSpc>
              <a:spcBef>
                <a:spcPts val="0"/>
              </a:spcBef>
              <a:spcAft>
                <a:spcPts val="0"/>
              </a:spcAft>
              <a:buSzPts val="2200"/>
              <a:buFont typeface="Helvetica Neue"/>
              <a:buNone/>
            </a:pPr>
            <a:r>
              <a:t/>
            </a:r>
            <a:endParaRPr/>
          </a:p>
          <a:p>
            <a:pPr indent="0" lvl="0" marL="0" marR="0" rtl="0" algn="l">
              <a:lnSpc>
                <a:spcPct val="117999"/>
              </a:lnSpc>
              <a:spcBef>
                <a:spcPts val="0"/>
              </a:spcBef>
              <a:spcAft>
                <a:spcPts val="0"/>
              </a:spcAft>
              <a:buSzPts val="2200"/>
              <a:buFont typeface="Helvetica Neue"/>
              <a:buNone/>
            </a:pPr>
            <a:r>
              <a:rPr lang="el-GR"/>
              <a:t>             </a:t>
            </a:r>
            <a:endParaRPr/>
          </a:p>
          <a:p>
            <a:pPr indent="0" lvl="0" marL="0" marR="0" rtl="0" algn="l">
              <a:lnSpc>
                <a:spcPct val="117999"/>
              </a:lnSpc>
              <a:spcBef>
                <a:spcPts val="0"/>
              </a:spcBef>
              <a:spcAft>
                <a:spcPts val="0"/>
              </a:spcAft>
              <a:buSzPts val="2200"/>
              <a:buFont typeface="Helvetica Neue"/>
              <a:buNone/>
            </a:pPr>
            <a:r>
              <a:t/>
            </a:r>
            <a:endParaRPr/>
          </a:p>
          <a:p>
            <a:pPr indent="0" lvl="0" marL="0" marR="0" rtl="0" algn="l">
              <a:lnSpc>
                <a:spcPct val="117999"/>
              </a:lnSpc>
              <a:spcBef>
                <a:spcPts val="0"/>
              </a:spcBef>
              <a:spcAft>
                <a:spcPts val="0"/>
              </a:spcAft>
              <a:buSzPts val="2200"/>
              <a:buFont typeface="Helvetica Neue"/>
              <a:buNone/>
            </a:pPr>
            <a:r>
              <a:rPr lang="el-GR"/>
              <a:t>Το θέμα στο οποίο εστίασε το σχολείο της εκπαιδευτικού Α ήταν ένα θέμα που ενδιέφερε τις νηπιαγωγούς, προσπάθησαν για ένα χρόνο να το μελετήσουν αλλά όπως φαίνεται στη καταγραφή τους στην Ηλεκτρονική Πύλη Επαγγελματικής Μάθησης του ΠΙ έψαχναν μια δομημένη πορεία με υποστήριξη.  Συνεπώς αξιοποιώντας τις δομές του ΠΙ εντάχθηκαν στο πρόγραμμα Υποστήριξης Επαγγελματικής Μάθησης.  Η Ηλεκτρονική Πύλη Επαγγελματικής Μάθησης είναι ένα εργαλείο που έχουν στη διάθεσή τους τα σχολεία για καταγραφή και αποτύπωση της πορείας επαγγελματικής μάθησης των εκπαιδευτικών που μπορεί να αξιοποιηθεί και ως μέσο για αναστοχαστικές συζητήσεις.  </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5: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Συγκεκριμένα καλούμαστε να απαντήσουμε σε δυο ερευνητικά ερωτήματα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6: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sz="2400"/>
              <a:t>Υποστηρίζει εκπαιδευτικούς σε μια ομάδα προσπαθώντας να τους βοηθήσει να κατανοήσουν τους κοινούς τους στόχους </a:t>
            </a:r>
            <a:endParaRPr/>
          </a:p>
          <a:p>
            <a:pPr indent="0" lvl="0" marL="0" rtl="0" algn="l">
              <a:lnSpc>
                <a:spcPct val="117999"/>
              </a:lnSpc>
              <a:spcBef>
                <a:spcPts val="0"/>
              </a:spcBef>
              <a:spcAft>
                <a:spcPts val="0"/>
              </a:spcAft>
              <a:buNone/>
            </a:pPr>
            <a:r>
              <a:rPr lang="el-GR" sz="2400"/>
              <a:t>Βοηθά τους εκπαιδευτικούς να προχωρήσουν σε μια διαδικασία </a:t>
            </a:r>
            <a:endParaRPr/>
          </a:p>
          <a:p>
            <a:pPr indent="0" lvl="0" marL="0" rtl="0" algn="l">
              <a:lnSpc>
                <a:spcPct val="117999"/>
              </a:lnSpc>
              <a:spcBef>
                <a:spcPts val="0"/>
              </a:spcBef>
              <a:spcAft>
                <a:spcPts val="0"/>
              </a:spcAft>
              <a:buNone/>
            </a:pPr>
            <a:r>
              <a:rPr lang="el-GR" sz="2400"/>
              <a:t>Ενορχηστρώνει συζητήσεις και εφαρμόζει τεχνικές υποστήριξης για να είναι ο διάλογος παραγωγικός </a:t>
            </a:r>
            <a:endParaRPr/>
          </a:p>
          <a:p>
            <a:pPr indent="0" lvl="0" marL="0" rtl="0" algn="l">
              <a:lnSpc>
                <a:spcPct val="117999"/>
              </a:lnSpc>
              <a:spcBef>
                <a:spcPts val="0"/>
              </a:spcBef>
              <a:spcAft>
                <a:spcPts val="0"/>
              </a:spcAft>
              <a:buNone/>
            </a:pPr>
            <a:r>
              <a:rPr lang="el-GR" sz="2400"/>
              <a:t>Υποστηρίζει τη συμμετοχή και βοηθά τους εκπαιδευτικούς να κατανοήσουν τις ιδέες τους και την οπτική τους</a:t>
            </a:r>
            <a:endParaRPr/>
          </a:p>
          <a:p>
            <a:pPr indent="0" lvl="0" marL="0" rtl="0" algn="l">
              <a:lnSpc>
                <a:spcPct val="117999"/>
              </a:lnSpc>
              <a:spcBef>
                <a:spcPts val="0"/>
              </a:spcBef>
              <a:spcAft>
                <a:spcPts val="0"/>
              </a:spcAft>
              <a:buNone/>
            </a:pPr>
            <a:r>
              <a:rPr lang="el-GR" sz="2400"/>
              <a:t>Δημιουργεί συνθήκες ομάδας με κοινό ενδιάφέρον  </a:t>
            </a:r>
            <a:endParaRPr sz="2400"/>
          </a:p>
          <a:p>
            <a:pPr indent="0" lvl="0" marL="0" rtl="0" algn="l">
              <a:lnSpc>
                <a:spcPct val="117999"/>
              </a:lnSpc>
              <a:spcBef>
                <a:spcPts val="0"/>
              </a:spcBef>
              <a:spcAft>
                <a:spcPts val="0"/>
              </a:spcAft>
              <a:buNone/>
            </a:pPr>
            <a:r>
              <a:rPr lang="el-GR" sz="2400"/>
              <a:t>Καταλύτρια στις συζητήσεις (βοηθά να αναδυθούν ιδέες και υποστηρίζει τον αναστοχασμό χωρίς να μονοπωλεί τις συζητήσεις)</a:t>
            </a:r>
            <a:endParaRPr/>
          </a:p>
          <a:p>
            <a:pPr indent="0" lvl="0" marL="0" rtl="0" algn="l">
              <a:lnSpc>
                <a:spcPct val="117999"/>
              </a:lnSpc>
              <a:spcBef>
                <a:spcPts val="0"/>
              </a:spcBef>
              <a:spcAft>
                <a:spcPts val="0"/>
              </a:spcAft>
              <a:buNone/>
            </a:pPr>
            <a:r>
              <a:rPr lang="el-GR" sz="2400"/>
              <a:t>Ενορχηστρώτρια ορχήστρας (βοηθά όλα τα μέλη της ορχήστρας να συνυπάρχουν αρμονικά και το κάθε μέλος να συμβάλει σε κάτι μεγαλύτερο από τον εαυτό του)</a:t>
            </a:r>
            <a:endParaRPr sz="2400"/>
          </a:p>
          <a:p>
            <a:pPr indent="0" lvl="0" marL="0" rtl="0" algn="l">
              <a:lnSpc>
                <a:spcPct val="117999"/>
              </a:lnSpc>
              <a:spcBef>
                <a:spcPts val="0"/>
              </a:spcBef>
              <a:spcAft>
                <a:spcPts val="0"/>
              </a:spcAft>
              <a:buNone/>
            </a:pPr>
            <a:r>
              <a:rPr lang="el-GR" sz="2400"/>
              <a:t>Καθοδηγήτρια (Βοηθά τα μέλη να συνυπάρχουν με ένα παραγωγικό τρόπο αναγνωρίζοντας τις ανάγκες και τις επιθυμίες τους) </a:t>
            </a:r>
            <a:endParaRPr/>
          </a:p>
          <a:p>
            <a:pPr indent="0" lvl="0" marL="0" rtl="0" algn="l">
              <a:lnSpc>
                <a:spcPct val="117999"/>
              </a:lnSpc>
              <a:spcBef>
                <a:spcPts val="0"/>
              </a:spcBef>
              <a:spcAft>
                <a:spcPts val="0"/>
              </a:spcAft>
              <a:buNone/>
            </a:pPr>
            <a:r>
              <a:t/>
            </a:r>
            <a:endParaRPr sz="2400"/>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7: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sz="2400">
                <a:solidFill>
                  <a:schemeClr val="dk1"/>
                </a:solidFill>
                <a:latin typeface="Helvetica Neue"/>
                <a:ea typeface="Helvetica Neue"/>
                <a:cs typeface="Helvetica Neue"/>
                <a:sym typeface="Helvetica Neue"/>
              </a:rPr>
              <a:t>Όταν συζητούμε για το στοιχείο της έρευνας στην επαγγελματική μάθηση και στην ταυτότητα του εκπαιδευτικού ως ερευνητή συνήθως εστιάζουμε στα χαρακτηριστικά της μεθοδολογίας της  έρευνας-δράσης: Συστηματικότητα, Κυκλική πορεία, Αναστοχαστική προσέγγιση, Συνεργατικό πλαίσιο (Wang et al, 2010)</a:t>
            </a:r>
            <a:endParaRPr/>
          </a:p>
          <a:p>
            <a:pPr indent="0" lvl="0" marL="0" rtl="0" algn="l">
              <a:lnSpc>
                <a:spcPct val="117999"/>
              </a:lnSpc>
              <a:spcBef>
                <a:spcPts val="0"/>
              </a:spcBef>
              <a:spcAft>
                <a:spcPts val="0"/>
              </a:spcAft>
              <a:buNone/>
            </a:pPr>
            <a:r>
              <a:rPr lang="el-GR" sz="2400">
                <a:solidFill>
                  <a:schemeClr val="dk1"/>
                </a:solidFill>
                <a:latin typeface="Helvetica Neue"/>
                <a:ea typeface="Helvetica Neue"/>
                <a:cs typeface="Helvetica Neue"/>
                <a:sym typeface="Helvetica Neue"/>
              </a:rPr>
              <a:t> </a:t>
            </a:r>
            <a:endParaRPr sz="24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l-GR" sz="2400">
                <a:solidFill>
                  <a:schemeClr val="dk1"/>
                </a:solidFill>
                <a:latin typeface="Helvetica Neue"/>
                <a:ea typeface="Helvetica Neue"/>
                <a:cs typeface="Helvetica Neue"/>
                <a:sym typeface="Helvetica Neue"/>
              </a:rPr>
              <a:t>Στο πλαίσιο της ΕΜ και στη βάση των εισηγήσεων των εμπειρογνωμόνων αλλά και της συνεχούς αναστοχαστικής προσέγγισης της πορείας της υιοθετήθηκαν μεθοδολογίες ΕΜ που έχουν ως κοινή συνισταμένη  την διερευνητική προσέγγιση.</a:t>
            </a:r>
            <a:endParaRPr sz="2400">
              <a:solidFill>
                <a:schemeClr val="dk1"/>
              </a:solidFill>
              <a:latin typeface="Helvetica Neue"/>
              <a:ea typeface="Helvetica Neue"/>
              <a:cs typeface="Helvetica Neue"/>
              <a:sym typeface="Helvetica Neue"/>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8: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Για τη παρούσα εργασια υιοθετήσαμε στοιχεία από τρεις διαφορετικές μεθοδολογίες και οδηγηθήκαμε σε αυτό που ο Τσάφος ονομάζει μεθοδολογικούς συγκερασμούς. Κονό των τριών μεθοδολογίων η διερενητική προσέγγιση inquiry based methodologies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26988" y="744538"/>
            <a:ext cx="6615112"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9:notes"/>
          <p:cNvSpPr txBox="1"/>
          <p:nvPr>
            <p:ph idx="1" type="body"/>
          </p:nvPr>
        </p:nvSpPr>
        <p:spPr>
          <a:xfrm>
            <a:off x="889212" y="4715153"/>
            <a:ext cx="4890665"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Helvetica Neue"/>
              <a:buNone/>
            </a:pPr>
            <a:r>
              <a:rPr lang="el-GR" sz="2400">
                <a:solidFill>
                  <a:schemeClr val="dk1"/>
                </a:solidFill>
                <a:latin typeface="Helvetica Neue"/>
                <a:ea typeface="Helvetica Neue"/>
                <a:cs typeface="Helvetica Neue"/>
                <a:sym typeface="Helvetica Neue"/>
              </a:rPr>
              <a:t>Η διαδικασία της έρευνας-δράσης αποτελείται από τα στάδια της αναγνώρισης ενός ζητήματος, τη συλλογή δεδομένων και την ερμηνεία του ζητήματος, τον σχεδιασμό ενός προτεινόμενου πλάνου δράσης, την εφαρμογή του πλάνου δράσης, τον αναστοχασμό πάνω στην εφαρμογή που προηγήθηκε και την αναθεώρηση και προσαρμογή είτε της ερμηνείας του ζητήματος είτε του πλάνου δράσης με τα νέα δεδομένα (Altrichter, Posch &amp; Somekh, 2001∙ McNiff, 1997). Δίνει ιδιαίτερη αξία στις φωνές των εκπαιδευτικών, καθώς αυτές αποτελούν προϋπόθεση για τη νοηματοδότηση του περιεχομένου και του τρόπου επίλυσης των ζητημάτων αλλά και παράγοντα που διαμορφώνει την πορεία της δράσης μέσα από τη διατύπωση ερωτημάτων, την επικοινωνία και την επιχειρηματολογία. (Nevarez-La Torre &amp; Rolon-Dow, 2000)</a:t>
            </a:r>
            <a:endParaRPr sz="2400">
              <a:solidFill>
                <a:schemeClr val="dk1"/>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25"/>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5"/>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2" name="Google Shape;12;p2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49" name="Shape 49"/>
        <p:cNvGrpSpPr/>
        <p:nvPr/>
      </p:nvGrpSpPr>
      <p:grpSpPr>
        <a:xfrm>
          <a:off x="0" y="0"/>
          <a:ext cx="0" cy="0"/>
          <a:chOff x="0" y="0"/>
          <a:chExt cx="0" cy="0"/>
        </a:xfrm>
      </p:grpSpPr>
      <p:sp>
        <p:nvSpPr>
          <p:cNvPr id="50" name="Google Shape;50;p34"/>
          <p:cNvSpPr/>
          <p:nvPr>
            <p:ph idx="2" type="pic"/>
          </p:nvPr>
        </p:nvSpPr>
        <p:spPr>
          <a:xfrm>
            <a:off x="0" y="0"/>
            <a:ext cx="24384000" cy="16264467"/>
          </a:xfrm>
          <a:prstGeom prst="rect">
            <a:avLst/>
          </a:prstGeom>
          <a:noFill/>
          <a:ln>
            <a:noFill/>
          </a:ln>
        </p:spPr>
      </p:sp>
      <p:sp>
        <p:nvSpPr>
          <p:cNvPr id="51" name="Google Shape;51;p3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2" name="Shape 52"/>
        <p:cNvGrpSpPr/>
        <p:nvPr/>
      </p:nvGrpSpPr>
      <p:grpSpPr>
        <a:xfrm>
          <a:off x="0" y="0"/>
          <a:ext cx="0" cy="0"/>
          <a:chOff x="0" y="0"/>
          <a:chExt cx="0" cy="0"/>
        </a:xfrm>
      </p:grpSpPr>
      <p:sp>
        <p:nvSpPr>
          <p:cNvPr id="53" name="Google Shape;53;p3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13" name="Shape 13"/>
        <p:cNvGrpSpPr/>
        <p:nvPr/>
      </p:nvGrpSpPr>
      <p:grpSpPr>
        <a:xfrm>
          <a:off x="0" y="0"/>
          <a:ext cx="0" cy="0"/>
          <a:chOff x="0" y="0"/>
          <a:chExt cx="0" cy="0"/>
        </a:xfrm>
      </p:grpSpPr>
      <p:sp>
        <p:nvSpPr>
          <p:cNvPr id="14" name="Google Shape;14;p26"/>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6"/>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6" name="Google Shape;16;p2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cxnSp>
        <p:nvCxnSpPr>
          <p:cNvPr id="18" name="Google Shape;18;p27"/>
          <p:cNvCxnSpPr/>
          <p:nvPr/>
        </p:nvCxnSpPr>
        <p:spPr>
          <a:xfrm>
            <a:off x="3407835" y="4711700"/>
            <a:ext cx="17589499" cy="0"/>
          </a:xfrm>
          <a:prstGeom prst="straightConnector1">
            <a:avLst/>
          </a:prstGeom>
          <a:noFill/>
          <a:ln cap="flat" cmpd="sng" w="15875">
            <a:solidFill>
              <a:schemeClr val="accent1"/>
            </a:solidFill>
            <a:prstDash val="solid"/>
            <a:round/>
            <a:headEnd len="sm" w="sm" type="none"/>
            <a:tailEnd len="sm" w="sm" type="none"/>
          </a:ln>
        </p:spPr>
      </p:cxnSp>
      <p:sp>
        <p:nvSpPr>
          <p:cNvPr id="19" name="Google Shape;19;p2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27"/>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371475" lvl="0" marL="457200" algn="l">
              <a:lnSpc>
                <a:spcPct val="100000"/>
              </a:lnSpc>
              <a:spcBef>
                <a:spcPts val="5900"/>
              </a:spcBef>
              <a:spcAft>
                <a:spcPts val="0"/>
              </a:spcAft>
              <a:buClr>
                <a:srgbClr val="000000"/>
              </a:buClr>
              <a:buSzPts val="2250"/>
              <a:buChar char="•"/>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1" name="Google Shape;21;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9pPr>
          </a:lstStyle>
          <a:p/>
        </p:txBody>
      </p:sp>
      <p:sp>
        <p:nvSpPr>
          <p:cNvPr id="22" name="Google Shape;22;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000"/>
              <a:buFont typeface="Helvetica Neue"/>
              <a:buNone/>
              <a:defRPr b="1" i="0" sz="3000" u="none" cap="none" strike="noStrike">
                <a:solidFill>
                  <a:srgbClr val="000000"/>
                </a:solidFill>
                <a:latin typeface="Helvetica Neue"/>
                <a:ea typeface="Helvetica Neue"/>
                <a:cs typeface="Helvetica Neue"/>
                <a:sym typeface="Helvetica Neue"/>
              </a:defRPr>
            </a:lvl9pPr>
          </a:lstStyle>
          <a:p/>
        </p:txBody>
      </p:sp>
      <p:sp>
        <p:nvSpPr>
          <p:cNvPr id="23" name="Google Shape;23;p27"/>
          <p:cNvSpPr txBox="1"/>
          <p:nvPr>
            <p:ph idx="12" type="sldNum"/>
          </p:nvPr>
        </p:nvSpPr>
        <p:spPr>
          <a:xfrm>
            <a:off x="11946001" y="13081000"/>
            <a:ext cx="479298" cy="471924"/>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4" name="Shape 24"/>
        <p:cNvGrpSpPr/>
        <p:nvPr/>
      </p:nvGrpSpPr>
      <p:grpSpPr>
        <a:xfrm>
          <a:off x="0" y="0"/>
          <a:ext cx="0" cy="0"/>
          <a:chOff x="0" y="0"/>
          <a:chExt cx="0" cy="0"/>
        </a:xfrm>
      </p:grpSpPr>
      <p:sp>
        <p:nvSpPr>
          <p:cNvPr id="25" name="Google Shape;25;p28"/>
          <p:cNvSpPr/>
          <p:nvPr>
            <p:ph idx="2" type="pic"/>
          </p:nvPr>
        </p:nvSpPr>
        <p:spPr>
          <a:xfrm>
            <a:off x="7950200" y="1104900"/>
            <a:ext cx="17259302" cy="11506201"/>
          </a:xfrm>
          <a:prstGeom prst="rect">
            <a:avLst/>
          </a:prstGeom>
          <a:noFill/>
          <a:ln>
            <a:noFill/>
          </a:ln>
        </p:spPr>
      </p:sp>
      <p:sp>
        <p:nvSpPr>
          <p:cNvPr id="26" name="Google Shape;26;p28"/>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28"/>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8" name="Google Shape;28;p2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29" name="Shape 29"/>
        <p:cNvGrpSpPr/>
        <p:nvPr/>
      </p:nvGrpSpPr>
      <p:grpSpPr>
        <a:xfrm>
          <a:off x="0" y="0"/>
          <a:ext cx="0" cy="0"/>
          <a:chOff x="0" y="0"/>
          <a:chExt cx="0" cy="0"/>
        </a:xfrm>
      </p:grpSpPr>
      <p:sp>
        <p:nvSpPr>
          <p:cNvPr id="30" name="Google Shape;30;p29"/>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2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2" name="Shape 32"/>
        <p:cNvGrpSpPr/>
        <p:nvPr/>
      </p:nvGrpSpPr>
      <p:grpSpPr>
        <a:xfrm>
          <a:off x="0" y="0"/>
          <a:ext cx="0" cy="0"/>
          <a:chOff x="0" y="0"/>
          <a:chExt cx="0" cy="0"/>
        </a:xfrm>
      </p:grpSpPr>
      <p:sp>
        <p:nvSpPr>
          <p:cNvPr id="33" name="Google Shape;33;p30"/>
          <p:cNvSpPr/>
          <p:nvPr>
            <p:ph idx="2" type="pic"/>
          </p:nvPr>
        </p:nvSpPr>
        <p:spPr>
          <a:xfrm>
            <a:off x="10960100" y="3149600"/>
            <a:ext cx="13944600" cy="9296400"/>
          </a:xfrm>
          <a:prstGeom prst="rect">
            <a:avLst/>
          </a:prstGeom>
          <a:noFill/>
          <a:ln>
            <a:noFill/>
          </a:ln>
        </p:spPr>
      </p:sp>
      <p:sp>
        <p:nvSpPr>
          <p:cNvPr id="34" name="Google Shape;34;p30"/>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30"/>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6" name="Google Shape;36;p3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7" name="Shape 37"/>
        <p:cNvGrpSpPr/>
        <p:nvPr/>
      </p:nvGrpSpPr>
      <p:grpSpPr>
        <a:xfrm>
          <a:off x="0" y="0"/>
          <a:ext cx="0" cy="0"/>
          <a:chOff x="0" y="0"/>
          <a:chExt cx="0" cy="0"/>
        </a:xfrm>
      </p:grpSpPr>
      <p:sp>
        <p:nvSpPr>
          <p:cNvPr id="38" name="Google Shape;38;p31"/>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9" name="Google Shape;39;p3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0" name="Shape 40"/>
        <p:cNvGrpSpPr/>
        <p:nvPr/>
      </p:nvGrpSpPr>
      <p:grpSpPr>
        <a:xfrm>
          <a:off x="0" y="0"/>
          <a:ext cx="0" cy="0"/>
          <a:chOff x="0" y="0"/>
          <a:chExt cx="0" cy="0"/>
        </a:xfrm>
      </p:grpSpPr>
      <p:sp>
        <p:nvSpPr>
          <p:cNvPr id="41" name="Google Shape;41;p32"/>
          <p:cNvSpPr/>
          <p:nvPr>
            <p:ph idx="2" type="pic"/>
          </p:nvPr>
        </p:nvSpPr>
        <p:spPr>
          <a:xfrm>
            <a:off x="15681340" y="7035800"/>
            <a:ext cx="8396678" cy="5600700"/>
          </a:xfrm>
          <a:prstGeom prst="rect">
            <a:avLst/>
          </a:prstGeom>
          <a:noFill/>
          <a:ln>
            <a:noFill/>
          </a:ln>
        </p:spPr>
      </p:sp>
      <p:sp>
        <p:nvSpPr>
          <p:cNvPr id="42" name="Google Shape;42;p32"/>
          <p:cNvSpPr/>
          <p:nvPr>
            <p:ph idx="3" type="pic"/>
          </p:nvPr>
        </p:nvSpPr>
        <p:spPr>
          <a:xfrm>
            <a:off x="15290800" y="1130300"/>
            <a:ext cx="8331200" cy="5554134"/>
          </a:xfrm>
          <a:prstGeom prst="rect">
            <a:avLst/>
          </a:prstGeom>
          <a:noFill/>
          <a:ln>
            <a:noFill/>
          </a:ln>
        </p:spPr>
      </p:sp>
      <p:sp>
        <p:nvSpPr>
          <p:cNvPr id="43" name="Google Shape;43;p32"/>
          <p:cNvSpPr/>
          <p:nvPr>
            <p:ph idx="4" type="pic"/>
          </p:nvPr>
        </p:nvSpPr>
        <p:spPr>
          <a:xfrm>
            <a:off x="-304800" y="1130300"/>
            <a:ext cx="17202150" cy="11468100"/>
          </a:xfrm>
          <a:prstGeom prst="rect">
            <a:avLst/>
          </a:prstGeom>
          <a:noFill/>
          <a:ln>
            <a:noFill/>
          </a:ln>
        </p:spPr>
      </p:sp>
      <p:sp>
        <p:nvSpPr>
          <p:cNvPr id="44" name="Google Shape;44;p3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5" name="Shape 45"/>
        <p:cNvGrpSpPr/>
        <p:nvPr/>
      </p:nvGrpSpPr>
      <p:grpSpPr>
        <a:xfrm>
          <a:off x="0" y="0"/>
          <a:ext cx="0" cy="0"/>
          <a:chOff x="0" y="0"/>
          <a:chExt cx="0" cy="0"/>
        </a:xfrm>
      </p:grpSpPr>
      <p:sp>
        <p:nvSpPr>
          <p:cNvPr id="46" name="Google Shape;46;p33"/>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7" name="Google Shape;47;p33"/>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8" name="Google Shape;48;p3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24"/>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2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descr="Image" id="58" name="Google Shape;58;p1"/>
          <p:cNvPicPr preferRelativeResize="0"/>
          <p:nvPr/>
        </p:nvPicPr>
        <p:blipFill rotWithShape="1">
          <a:blip r:embed="rId3">
            <a:alphaModFix/>
          </a:blip>
          <a:srcRect b="0" l="0" r="0" t="0"/>
          <a:stretch/>
        </p:blipFill>
        <p:spPr>
          <a:xfrm>
            <a:off x="-57045" y="-7609253"/>
            <a:ext cx="29621120" cy="216306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Image" id="136" name="Google Shape;136;p10"/>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37" name="Google Shape;137;p10"/>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517F"/>
              </a:buClr>
              <a:buSzPts val="11200"/>
              <a:buFont typeface="Helvetica Neue"/>
              <a:buNone/>
            </a:pPr>
            <a:r>
              <a:rPr b="1" lang="el-GR">
                <a:solidFill>
                  <a:srgbClr val="00517F"/>
                </a:solidFill>
              </a:rPr>
              <a:t>The Appreciative Inquiry Cycle </a:t>
            </a:r>
            <a:endParaRPr>
              <a:solidFill>
                <a:srgbClr val="00517F"/>
              </a:solidFill>
            </a:endParaRPr>
          </a:p>
        </p:txBody>
      </p:sp>
      <p:sp>
        <p:nvSpPr>
          <p:cNvPr id="138" name="Google Shape;138;p10"/>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fontScale="85000" lnSpcReduction="20000"/>
          </a:bodyPr>
          <a:lstStyle/>
          <a:p>
            <a:pPr indent="-311150" lvl="0" marL="635000" rtl="0" algn="l">
              <a:lnSpc>
                <a:spcPct val="100000"/>
              </a:lnSpc>
              <a:spcBef>
                <a:spcPts val="0"/>
              </a:spcBef>
              <a:spcAft>
                <a:spcPts val="0"/>
              </a:spcAft>
              <a:buClr>
                <a:srgbClr val="000000"/>
              </a:buClr>
              <a:buSzPct val="125000"/>
              <a:buFont typeface="Helvetica Neue"/>
              <a:buNone/>
            </a:pPr>
            <a:r>
              <a:t/>
            </a:r>
            <a:endParaRPr/>
          </a:p>
          <a:p>
            <a:pPr indent="-311150" lvl="0" marL="635000" rtl="0" algn="l">
              <a:lnSpc>
                <a:spcPct val="100000"/>
              </a:lnSpc>
              <a:spcBef>
                <a:spcPts val="5900"/>
              </a:spcBef>
              <a:spcAft>
                <a:spcPts val="0"/>
              </a:spcAft>
              <a:buClr>
                <a:srgbClr val="000000"/>
              </a:buClr>
              <a:buSzPct val="125000"/>
              <a:buFont typeface="Helvetica Neue"/>
              <a:buNone/>
            </a:pPr>
            <a:r>
              <a:t/>
            </a:r>
            <a:endParaRPr/>
          </a:p>
          <a:p>
            <a:pPr indent="-311150" lvl="0" marL="635000" rtl="0" algn="l">
              <a:lnSpc>
                <a:spcPct val="100000"/>
              </a:lnSpc>
              <a:spcBef>
                <a:spcPts val="5900"/>
              </a:spcBef>
              <a:spcAft>
                <a:spcPts val="0"/>
              </a:spcAft>
              <a:buClr>
                <a:srgbClr val="000000"/>
              </a:buClr>
              <a:buSzPct val="125000"/>
              <a:buFont typeface="Helvetica Neue"/>
              <a:buNone/>
            </a:pPr>
            <a:r>
              <a:t/>
            </a:r>
            <a:endParaRPr/>
          </a:p>
          <a:p>
            <a:pPr indent="-311150" lvl="0" marL="635000" rtl="0" algn="l">
              <a:lnSpc>
                <a:spcPct val="100000"/>
              </a:lnSpc>
              <a:spcBef>
                <a:spcPts val="5900"/>
              </a:spcBef>
              <a:spcAft>
                <a:spcPts val="0"/>
              </a:spcAft>
              <a:buClr>
                <a:srgbClr val="000000"/>
              </a:buClr>
              <a:buSzPct val="125000"/>
              <a:buFont typeface="Helvetica Neue"/>
              <a:buNone/>
            </a:pPr>
            <a:r>
              <a:t/>
            </a:r>
            <a:endParaRPr/>
          </a:p>
          <a:p>
            <a:pPr indent="-392112" lvl="0" marL="635000" rtl="0" algn="l">
              <a:lnSpc>
                <a:spcPct val="100000"/>
              </a:lnSpc>
              <a:spcBef>
                <a:spcPts val="5900"/>
              </a:spcBef>
              <a:spcAft>
                <a:spcPts val="0"/>
              </a:spcAft>
              <a:buClr>
                <a:srgbClr val="000000"/>
              </a:buClr>
              <a:buSzPct val="125000"/>
              <a:buFont typeface="Helvetica Neue"/>
              <a:buNone/>
            </a:pPr>
            <a:r>
              <a:t/>
            </a:r>
            <a:endParaRPr sz="3600"/>
          </a:p>
          <a:p>
            <a:pPr indent="-392112" lvl="0" marL="635000" rtl="0" algn="l">
              <a:lnSpc>
                <a:spcPct val="100000"/>
              </a:lnSpc>
              <a:spcBef>
                <a:spcPts val="5900"/>
              </a:spcBef>
              <a:spcAft>
                <a:spcPts val="0"/>
              </a:spcAft>
              <a:buClr>
                <a:srgbClr val="000000"/>
              </a:buClr>
              <a:buSzPct val="125000"/>
              <a:buFont typeface="Helvetica Neue"/>
              <a:buNone/>
            </a:pPr>
            <a:r>
              <a:t/>
            </a:r>
            <a:endParaRPr sz="3600"/>
          </a:p>
          <a:p>
            <a:pPr indent="-392112" lvl="0" marL="635000" rtl="0" algn="l">
              <a:lnSpc>
                <a:spcPct val="100000"/>
              </a:lnSpc>
              <a:spcBef>
                <a:spcPts val="5900"/>
              </a:spcBef>
              <a:spcAft>
                <a:spcPts val="0"/>
              </a:spcAft>
              <a:buClr>
                <a:srgbClr val="000000"/>
              </a:buClr>
              <a:buSzPct val="125000"/>
              <a:buFont typeface="Helvetica Neue"/>
              <a:buNone/>
            </a:pPr>
            <a:r>
              <a:t/>
            </a:r>
            <a:endParaRPr sz="3600"/>
          </a:p>
          <a:p>
            <a:pPr indent="-635000" lvl="0" marL="635000" rtl="0" algn="l">
              <a:lnSpc>
                <a:spcPct val="100000"/>
              </a:lnSpc>
              <a:spcBef>
                <a:spcPts val="5900"/>
              </a:spcBef>
              <a:spcAft>
                <a:spcPts val="0"/>
              </a:spcAft>
              <a:buClr>
                <a:srgbClr val="000000"/>
              </a:buClr>
              <a:buSzPct val="125000"/>
              <a:buFont typeface="Helvetica Neue"/>
              <a:buChar char="•"/>
            </a:pPr>
            <a:r>
              <a:rPr lang="el-GR" sz="3600"/>
              <a:t>Shuayb, M et. Al (2009) Using Appreciative Inquiry in Educational Research: Possibilities and Limitations, Nfer.  </a:t>
            </a:r>
            <a:endParaRPr/>
          </a:p>
          <a:p>
            <a:pPr indent="-392112" lvl="0" marL="635000" rtl="0" algn="l">
              <a:lnSpc>
                <a:spcPct val="100000"/>
              </a:lnSpc>
              <a:spcBef>
                <a:spcPts val="5900"/>
              </a:spcBef>
              <a:spcAft>
                <a:spcPts val="0"/>
              </a:spcAft>
              <a:buClr>
                <a:srgbClr val="000000"/>
              </a:buClr>
              <a:buSzPct val="125000"/>
              <a:buFont typeface="Helvetica Neue"/>
              <a:buNone/>
            </a:pPr>
            <a:r>
              <a:t/>
            </a:r>
            <a:endParaRPr sz="3600"/>
          </a:p>
          <a:p>
            <a:pPr indent="-311150" lvl="0" marL="635000" rtl="0" algn="l">
              <a:lnSpc>
                <a:spcPct val="100000"/>
              </a:lnSpc>
              <a:spcBef>
                <a:spcPts val="5900"/>
              </a:spcBef>
              <a:spcAft>
                <a:spcPts val="0"/>
              </a:spcAft>
              <a:buClr>
                <a:srgbClr val="000000"/>
              </a:buClr>
              <a:buSzPct val="125000"/>
              <a:buFont typeface="Helvetica Neue"/>
              <a:buNone/>
            </a:pPr>
            <a:r>
              <a:t/>
            </a:r>
            <a:endParaRPr/>
          </a:p>
        </p:txBody>
      </p:sp>
      <p:pic>
        <p:nvPicPr>
          <p:cNvPr id="139" name="Google Shape;139;p10"/>
          <p:cNvPicPr preferRelativeResize="0"/>
          <p:nvPr/>
        </p:nvPicPr>
        <p:blipFill rotWithShape="1">
          <a:blip r:embed="rId4">
            <a:alphaModFix/>
          </a:blip>
          <a:srcRect b="0" l="0" r="0" t="0"/>
          <a:stretch/>
        </p:blipFill>
        <p:spPr>
          <a:xfrm>
            <a:off x="6786352" y="2649978"/>
            <a:ext cx="10763794" cy="79854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Image" id="144" name="Google Shape;144;p11"/>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45" name="Google Shape;145;p11"/>
          <p:cNvSpPr txBox="1"/>
          <p:nvPr>
            <p:ph type="title"/>
          </p:nvPr>
        </p:nvSpPr>
        <p:spPr>
          <a:xfrm>
            <a:off x="1855355" y="-503382"/>
            <a:ext cx="21005800" cy="2286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517F"/>
              </a:buClr>
              <a:buSzPts val="11200"/>
              <a:buFont typeface="Helvetica Neue"/>
              <a:buNone/>
            </a:pPr>
            <a:r>
              <a:rPr b="1" lang="el-GR">
                <a:solidFill>
                  <a:srgbClr val="00517F"/>
                </a:solidFill>
              </a:rPr>
              <a:t>Quality Teaching Rounds </a:t>
            </a:r>
            <a:endParaRPr b="1">
              <a:solidFill>
                <a:srgbClr val="00517F"/>
              </a:solidFill>
            </a:endParaRPr>
          </a:p>
        </p:txBody>
      </p:sp>
      <p:sp>
        <p:nvSpPr>
          <p:cNvPr id="146" name="Google Shape;146;p11"/>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254000" lvl="0" marL="635000" rtl="0" algn="l">
              <a:lnSpc>
                <a:spcPct val="100000"/>
              </a:lnSpc>
              <a:spcBef>
                <a:spcPts val="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a:p>
            <a:pPr indent="-349250" lvl="0" marL="635000" rtl="0" algn="l">
              <a:lnSpc>
                <a:spcPct val="100000"/>
              </a:lnSpc>
              <a:spcBef>
                <a:spcPts val="5900"/>
              </a:spcBef>
              <a:spcAft>
                <a:spcPts val="0"/>
              </a:spcAft>
              <a:buClr>
                <a:srgbClr val="000000"/>
              </a:buClr>
              <a:buSzPts val="4500"/>
              <a:buFont typeface="Helvetica Neue"/>
              <a:buNone/>
            </a:pPr>
            <a:r>
              <a:t/>
            </a:r>
            <a:endParaRPr sz="3600"/>
          </a:p>
          <a:p>
            <a:pPr indent="-635000" lvl="0" marL="635000" rtl="0" algn="l">
              <a:lnSpc>
                <a:spcPct val="100000"/>
              </a:lnSpc>
              <a:spcBef>
                <a:spcPts val="5900"/>
              </a:spcBef>
              <a:spcAft>
                <a:spcPts val="0"/>
              </a:spcAft>
              <a:buClr>
                <a:srgbClr val="000000"/>
              </a:buClr>
              <a:buSzPts val="3500"/>
              <a:buFont typeface="Helvetica Neue"/>
              <a:buChar char="•"/>
            </a:pPr>
            <a:r>
              <a:rPr lang="el-GR" sz="2800"/>
              <a:t>Bowe, J. and Gore, J. (2017). Reassembling teacher professional development: the case for Quality Teaching Rounds, Teachers and Teaching, Vol. 23(3), 352-366</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p:txBody>
      </p:sp>
      <p:grpSp>
        <p:nvGrpSpPr>
          <p:cNvPr id="147" name="Google Shape;147;p11"/>
          <p:cNvGrpSpPr/>
          <p:nvPr/>
        </p:nvGrpSpPr>
        <p:grpSpPr>
          <a:xfrm>
            <a:off x="6931707" y="1196435"/>
            <a:ext cx="10603713" cy="9164550"/>
            <a:chOff x="5201043" y="325"/>
            <a:chExt cx="10603713" cy="9164550"/>
          </a:xfrm>
        </p:grpSpPr>
        <p:sp>
          <p:nvSpPr>
            <p:cNvPr id="148" name="Google Shape;148;p11"/>
            <p:cNvSpPr/>
            <p:nvPr/>
          </p:nvSpPr>
          <p:spPr>
            <a:xfrm>
              <a:off x="8974645" y="325"/>
              <a:ext cx="3056508" cy="198673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txBox="1"/>
            <p:nvPr/>
          </p:nvSpPr>
          <p:spPr>
            <a:xfrm>
              <a:off x="9071629" y="97309"/>
              <a:ext cx="2862540" cy="1792762"/>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lt1"/>
                </a:buClr>
                <a:buSzPts val="2500"/>
                <a:buFont typeface="Helvetica Neue"/>
                <a:buNone/>
              </a:pPr>
              <a:r>
                <a:rPr b="1" i="0" lang="el-GR" sz="2500" u="none" cap="none" strike="noStrike">
                  <a:solidFill>
                    <a:schemeClr val="lt1"/>
                  </a:solidFill>
                  <a:latin typeface="Helvetica Neue"/>
                  <a:ea typeface="Helvetica Neue"/>
                  <a:cs typeface="Helvetica Neue"/>
                  <a:sym typeface="Helvetica Neue"/>
                </a:rPr>
                <a:t>Συζήτηση στη βάση βιβλιογραφίας </a:t>
              </a:r>
              <a:endParaRPr b="1" i="0" sz="2500" u="none" cap="none" strike="noStrike">
                <a:solidFill>
                  <a:schemeClr val="lt1"/>
                </a:solidFill>
                <a:latin typeface="Helvetica Neue"/>
                <a:ea typeface="Helvetica Neue"/>
                <a:cs typeface="Helvetica Neue"/>
                <a:sym typeface="Helvetica Neue"/>
              </a:endParaRPr>
            </a:p>
          </p:txBody>
        </p:sp>
        <p:sp>
          <p:nvSpPr>
            <p:cNvPr id="150" name="Google Shape;150;p11"/>
            <p:cNvSpPr/>
            <p:nvPr/>
          </p:nvSpPr>
          <p:spPr>
            <a:xfrm>
              <a:off x="6535099" y="993691"/>
              <a:ext cx="7935601" cy="7935601"/>
            </a:xfrm>
            <a:custGeom>
              <a:rect b="b" l="l" r="r" t="t"/>
              <a:pathLst>
                <a:path extrusionOk="0" h="120000" w="120000">
                  <a:moveTo>
                    <a:pt x="89296" y="7638"/>
                  </a:moveTo>
                  <a:lnTo>
                    <a:pt x="89296" y="7638"/>
                  </a:lnTo>
                  <a:cubicBezTo>
                    <a:pt x="95462" y="11088"/>
                    <a:pt x="100969" y="15599"/>
                    <a:pt x="105566" y="2096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12748248" y="2742009"/>
              <a:ext cx="3056508" cy="198673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txBox="1"/>
            <p:nvPr/>
          </p:nvSpPr>
          <p:spPr>
            <a:xfrm>
              <a:off x="12845232" y="2838993"/>
              <a:ext cx="2862540" cy="1792762"/>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lt1"/>
                </a:buClr>
                <a:buSzPts val="2500"/>
                <a:buFont typeface="Helvetica Neue"/>
                <a:buNone/>
              </a:pPr>
              <a:r>
                <a:rPr b="1" i="0" lang="el-GR" sz="2500" u="none" cap="none" strike="noStrike">
                  <a:solidFill>
                    <a:schemeClr val="lt1"/>
                  </a:solidFill>
                  <a:latin typeface="Helvetica Neue"/>
                  <a:ea typeface="Helvetica Neue"/>
                  <a:cs typeface="Helvetica Neue"/>
                  <a:sym typeface="Helvetica Neue"/>
                </a:rPr>
                <a:t>Προγραμματισμός Μαθήματος </a:t>
              </a:r>
              <a:endParaRPr b="1" i="0" sz="2500" u="none" cap="none" strike="noStrike">
                <a:solidFill>
                  <a:schemeClr val="lt1"/>
                </a:solidFill>
                <a:latin typeface="Helvetica Neue"/>
                <a:ea typeface="Helvetica Neue"/>
                <a:cs typeface="Helvetica Neue"/>
                <a:sym typeface="Helvetica Neue"/>
              </a:endParaRPr>
            </a:p>
          </p:txBody>
        </p:sp>
        <p:sp>
          <p:nvSpPr>
            <p:cNvPr id="153" name="Google Shape;153;p11"/>
            <p:cNvSpPr/>
            <p:nvPr/>
          </p:nvSpPr>
          <p:spPr>
            <a:xfrm>
              <a:off x="6535099" y="993691"/>
              <a:ext cx="7935601" cy="7935601"/>
            </a:xfrm>
            <a:custGeom>
              <a:rect b="b" l="l" r="r" t="t"/>
              <a:pathLst>
                <a:path extrusionOk="0" h="120000" w="120000">
                  <a:moveTo>
                    <a:pt x="119856" y="64155"/>
                  </a:moveTo>
                  <a:lnTo>
                    <a:pt x="119856" y="64155"/>
                  </a:lnTo>
                  <a:cubicBezTo>
                    <a:pt x="119306" y="72071"/>
                    <a:pt x="117192" y="79799"/>
                    <a:pt x="113636" y="86893"/>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11306860" y="7178145"/>
              <a:ext cx="3056508" cy="198673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txBox="1"/>
            <p:nvPr/>
          </p:nvSpPr>
          <p:spPr>
            <a:xfrm>
              <a:off x="11403844" y="7275129"/>
              <a:ext cx="2862540" cy="1792762"/>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lt1"/>
                </a:buClr>
                <a:buSzPts val="2500"/>
                <a:buFont typeface="Helvetica Neue"/>
                <a:buNone/>
              </a:pPr>
              <a:r>
                <a:rPr b="1" i="0" lang="el-GR" sz="2500" u="none" cap="none" strike="noStrike">
                  <a:solidFill>
                    <a:schemeClr val="lt1"/>
                  </a:solidFill>
                  <a:latin typeface="Helvetica Neue"/>
                  <a:ea typeface="Helvetica Neue"/>
                  <a:cs typeface="Helvetica Neue"/>
                  <a:sym typeface="Helvetica Neue"/>
                </a:rPr>
                <a:t>1</a:t>
              </a:r>
              <a:r>
                <a:rPr b="1" baseline="30000" i="0" lang="el-GR" sz="2500" u="none" cap="none" strike="noStrike">
                  <a:solidFill>
                    <a:schemeClr val="lt1"/>
                  </a:solidFill>
                  <a:latin typeface="Helvetica Neue"/>
                  <a:ea typeface="Helvetica Neue"/>
                  <a:cs typeface="Helvetica Neue"/>
                  <a:sym typeface="Helvetica Neue"/>
                </a:rPr>
                <a:t>ος</a:t>
              </a:r>
              <a:r>
                <a:rPr b="1" i="0" lang="el-GR" sz="2500" u="none" cap="none" strike="noStrike">
                  <a:solidFill>
                    <a:schemeClr val="lt1"/>
                  </a:solidFill>
                  <a:latin typeface="Helvetica Neue"/>
                  <a:ea typeface="Helvetica Neue"/>
                  <a:cs typeface="Helvetica Neue"/>
                  <a:sym typeface="Helvetica Neue"/>
                </a:rPr>
                <a:t> κύκλος διδασκαλίας </a:t>
              </a:r>
              <a:endParaRPr b="1" i="0" sz="2500" u="none" cap="none" strike="noStrike">
                <a:solidFill>
                  <a:schemeClr val="lt1"/>
                </a:solidFill>
                <a:latin typeface="Helvetica Neue"/>
                <a:ea typeface="Helvetica Neue"/>
                <a:cs typeface="Helvetica Neue"/>
                <a:sym typeface="Helvetica Neue"/>
              </a:endParaRPr>
            </a:p>
          </p:txBody>
        </p:sp>
        <p:sp>
          <p:nvSpPr>
            <p:cNvPr id="156" name="Google Shape;156;p11"/>
            <p:cNvSpPr/>
            <p:nvPr/>
          </p:nvSpPr>
          <p:spPr>
            <a:xfrm>
              <a:off x="6535099" y="993691"/>
              <a:ext cx="7935601" cy="7935601"/>
            </a:xfrm>
            <a:custGeom>
              <a:rect b="b" l="l" r="r" t="t"/>
              <a:pathLst>
                <a:path extrusionOk="0" h="120000" w="120000">
                  <a:moveTo>
                    <a:pt x="67361" y="119547"/>
                  </a:moveTo>
                  <a:cubicBezTo>
                    <a:pt x="62473" y="120151"/>
                    <a:pt x="57528" y="120151"/>
                    <a:pt x="52640" y="119547"/>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6642431" y="7178145"/>
              <a:ext cx="3056508" cy="198673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txBox="1"/>
            <p:nvPr/>
          </p:nvSpPr>
          <p:spPr>
            <a:xfrm>
              <a:off x="6739415" y="7275129"/>
              <a:ext cx="2862540" cy="179276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Helvetica Neue"/>
                <a:buNone/>
              </a:pPr>
              <a:r>
                <a:rPr b="0" i="0" lang="el-GR" sz="3000" u="none" cap="none" strike="noStrike">
                  <a:solidFill>
                    <a:schemeClr val="lt1"/>
                  </a:solidFill>
                  <a:latin typeface="Helvetica Neue"/>
                  <a:ea typeface="Helvetica Neue"/>
                  <a:cs typeface="Helvetica Neue"/>
                  <a:sym typeface="Helvetica Neue"/>
                </a:rPr>
                <a:t>Αναστοχασμός </a:t>
              </a:r>
              <a:endParaRPr b="0" i="0" sz="3000" u="none" cap="none" strike="noStrike">
                <a:solidFill>
                  <a:schemeClr val="lt1"/>
                </a:solidFill>
                <a:latin typeface="Helvetica Neue"/>
                <a:ea typeface="Helvetica Neue"/>
                <a:cs typeface="Helvetica Neue"/>
                <a:sym typeface="Helvetica Neue"/>
              </a:endParaRPr>
            </a:p>
          </p:txBody>
        </p:sp>
        <p:sp>
          <p:nvSpPr>
            <p:cNvPr id="159" name="Google Shape;159;p11"/>
            <p:cNvSpPr/>
            <p:nvPr/>
          </p:nvSpPr>
          <p:spPr>
            <a:xfrm>
              <a:off x="6535099" y="993691"/>
              <a:ext cx="7935601" cy="7935601"/>
            </a:xfrm>
            <a:custGeom>
              <a:rect b="b" l="l" r="r" t="t"/>
              <a:pathLst>
                <a:path extrusionOk="0" h="120000" w="120000">
                  <a:moveTo>
                    <a:pt x="6364" y="86893"/>
                  </a:moveTo>
                  <a:cubicBezTo>
                    <a:pt x="2807" y="79800"/>
                    <a:pt x="693" y="72071"/>
                    <a:pt x="144" y="6415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a:off x="5201043" y="2742009"/>
              <a:ext cx="3056508" cy="198673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txBox="1"/>
            <p:nvPr/>
          </p:nvSpPr>
          <p:spPr>
            <a:xfrm>
              <a:off x="5298027" y="2838993"/>
              <a:ext cx="2862540" cy="1792762"/>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lt1"/>
                </a:buClr>
                <a:buSzPts val="2500"/>
                <a:buFont typeface="Helvetica Neue"/>
                <a:buNone/>
              </a:pPr>
              <a:r>
                <a:rPr b="1" i="0" lang="el-GR" sz="2500" u="none" cap="none" strike="noStrike">
                  <a:solidFill>
                    <a:schemeClr val="lt1"/>
                  </a:solidFill>
                  <a:latin typeface="Helvetica Neue"/>
                  <a:ea typeface="Helvetica Neue"/>
                  <a:cs typeface="Helvetica Neue"/>
                  <a:sym typeface="Helvetica Neue"/>
                </a:rPr>
                <a:t>2</a:t>
              </a:r>
              <a:r>
                <a:rPr b="1" baseline="30000" i="0" lang="el-GR" sz="2500" u="none" cap="none" strike="noStrike">
                  <a:solidFill>
                    <a:schemeClr val="lt1"/>
                  </a:solidFill>
                  <a:latin typeface="Helvetica Neue"/>
                  <a:ea typeface="Helvetica Neue"/>
                  <a:cs typeface="Helvetica Neue"/>
                  <a:sym typeface="Helvetica Neue"/>
                </a:rPr>
                <a:t>ος</a:t>
              </a:r>
              <a:r>
                <a:rPr b="1" i="0" lang="el-GR" sz="2500" u="none" cap="none" strike="noStrike">
                  <a:solidFill>
                    <a:schemeClr val="lt1"/>
                  </a:solidFill>
                  <a:latin typeface="Helvetica Neue"/>
                  <a:ea typeface="Helvetica Neue"/>
                  <a:cs typeface="Helvetica Neue"/>
                  <a:sym typeface="Helvetica Neue"/>
                </a:rPr>
                <a:t> κύκλος διδασκαλίας </a:t>
              </a:r>
              <a:endParaRPr b="1" i="0" sz="2500" u="none" cap="none" strike="noStrike">
                <a:solidFill>
                  <a:schemeClr val="lt1"/>
                </a:solidFill>
                <a:latin typeface="Helvetica Neue"/>
                <a:ea typeface="Helvetica Neue"/>
                <a:cs typeface="Helvetica Neue"/>
                <a:sym typeface="Helvetica Neue"/>
              </a:endParaRPr>
            </a:p>
          </p:txBody>
        </p:sp>
        <p:sp>
          <p:nvSpPr>
            <p:cNvPr id="162" name="Google Shape;162;p11"/>
            <p:cNvSpPr/>
            <p:nvPr/>
          </p:nvSpPr>
          <p:spPr>
            <a:xfrm>
              <a:off x="6535099" y="993691"/>
              <a:ext cx="7935601" cy="7935601"/>
            </a:xfrm>
            <a:custGeom>
              <a:rect b="b" l="l" r="r" t="t"/>
              <a:pathLst>
                <a:path extrusionOk="0" h="120000" w="120000">
                  <a:moveTo>
                    <a:pt x="14434" y="20965"/>
                  </a:moveTo>
                  <a:lnTo>
                    <a:pt x="14434" y="20965"/>
                  </a:lnTo>
                  <a:cubicBezTo>
                    <a:pt x="19030" y="15600"/>
                    <a:pt x="24538" y="11088"/>
                    <a:pt x="30704" y="763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Image" id="167" name="Google Shape;167;p12"/>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68" name="Google Shape;168;p12"/>
          <p:cNvSpPr txBox="1"/>
          <p:nvPr>
            <p:ph type="title"/>
          </p:nvPr>
        </p:nvSpPr>
        <p:spPr>
          <a:xfrm>
            <a:off x="2409537" y="355600"/>
            <a:ext cx="210058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517F"/>
              </a:buClr>
              <a:buSzPts val="9600"/>
              <a:buFont typeface="Helvetica Neue"/>
              <a:buNone/>
            </a:pPr>
            <a:r>
              <a:rPr b="1" lang="el-GR" sz="9600">
                <a:solidFill>
                  <a:srgbClr val="00517F"/>
                </a:solidFill>
              </a:rPr>
              <a:t>Πληθυσμός – Δεδομένα</a:t>
            </a:r>
            <a:r>
              <a:rPr lang="el-GR" sz="8000">
                <a:solidFill>
                  <a:srgbClr val="00517F"/>
                </a:solidFill>
              </a:rPr>
              <a:t> </a:t>
            </a:r>
            <a:br>
              <a:rPr lang="el-GR" sz="8000">
                <a:solidFill>
                  <a:srgbClr val="00517F"/>
                </a:solidFill>
              </a:rPr>
            </a:br>
            <a:endParaRPr sz="8000">
              <a:solidFill>
                <a:srgbClr val="00517F"/>
              </a:solidFill>
            </a:endParaRPr>
          </a:p>
        </p:txBody>
      </p:sp>
      <p:sp>
        <p:nvSpPr>
          <p:cNvPr id="169" name="Google Shape;169;p12"/>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331470" lvl="0" marL="285750" rtl="0" algn="l">
              <a:lnSpc>
                <a:spcPct val="100000"/>
              </a:lnSpc>
              <a:spcBef>
                <a:spcPts val="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Πληθυσμός</a:t>
            </a:r>
            <a:endParaRPr b="1" sz="3600">
              <a:solidFill>
                <a:srgbClr val="002060"/>
              </a:solidFill>
              <a:latin typeface="Corbel"/>
              <a:ea typeface="Corbel"/>
              <a:cs typeface="Corbel"/>
              <a:sym typeface="Corbel"/>
            </a:endParaRPr>
          </a:p>
          <a:p>
            <a:pPr indent="-331469" lvl="1" marL="742950" rtl="0" algn="l">
              <a:lnSpc>
                <a:spcPct val="100000"/>
              </a:lnSpc>
              <a:spcBef>
                <a:spcPts val="132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2 εκπαιδευτικοί με συμμετοχή στο Πρόγραμμα ΥΕΜ και στο Πρόγραμμα Resilience Preschool </a:t>
            </a:r>
            <a:endParaRPr b="1" sz="3600">
              <a:solidFill>
                <a:srgbClr val="002060"/>
              </a:solidFill>
              <a:latin typeface="Corbel"/>
              <a:ea typeface="Corbel"/>
              <a:cs typeface="Corbel"/>
              <a:sym typeface="Corbel"/>
            </a:endParaRPr>
          </a:p>
          <a:p>
            <a:pPr indent="0" lvl="0" marL="0" rtl="0" algn="l">
              <a:lnSpc>
                <a:spcPct val="100000"/>
              </a:lnSpc>
              <a:spcBef>
                <a:spcPts val="1320"/>
              </a:spcBef>
              <a:spcAft>
                <a:spcPts val="0"/>
              </a:spcAft>
              <a:buClr>
                <a:srgbClr val="688726"/>
              </a:buClr>
              <a:buSzPts val="5220"/>
              <a:buFont typeface="Helvetica Neue"/>
              <a:buNone/>
            </a:pPr>
            <a:r>
              <a:t/>
            </a:r>
            <a:endParaRPr b="1" sz="3600">
              <a:solidFill>
                <a:srgbClr val="002060"/>
              </a:solidFill>
              <a:latin typeface="Corbel"/>
              <a:ea typeface="Corbel"/>
              <a:cs typeface="Corbel"/>
              <a:sym typeface="Corbel"/>
            </a:endParaRPr>
          </a:p>
          <a:p>
            <a:pPr indent="-331470" lvl="0" marL="285750" rtl="0" algn="l">
              <a:lnSpc>
                <a:spcPct val="100000"/>
              </a:lnSpc>
              <a:spcBef>
                <a:spcPts val="132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Συλλογή δεδομένων</a:t>
            </a:r>
            <a:endParaRPr/>
          </a:p>
          <a:p>
            <a:pPr indent="-331469" lvl="1" marL="742950" rtl="0" algn="l">
              <a:lnSpc>
                <a:spcPct val="100000"/>
              </a:lnSpc>
              <a:spcBef>
                <a:spcPts val="132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Απολογισμοί σχολείων και υποστηρίκτριας</a:t>
            </a:r>
            <a:endParaRPr/>
          </a:p>
          <a:p>
            <a:pPr indent="-331469" lvl="1" marL="742950" rtl="0" algn="l">
              <a:lnSpc>
                <a:spcPct val="100000"/>
              </a:lnSpc>
              <a:spcBef>
                <a:spcPts val="132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Αναστοχαστικά ημερολόγια υποστηρίκτριας</a:t>
            </a:r>
            <a:endParaRPr/>
          </a:p>
          <a:p>
            <a:pPr indent="-331469" lvl="1" marL="742950" rtl="0" algn="l">
              <a:lnSpc>
                <a:spcPct val="100000"/>
              </a:lnSpc>
              <a:spcBef>
                <a:spcPts val="132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Ηλεκτρονική επικοινωνία εκπαιδευτικών και υποστηρίκτριας </a:t>
            </a:r>
            <a:endParaRPr b="1" sz="3600">
              <a:solidFill>
                <a:srgbClr val="002060"/>
              </a:solidFill>
              <a:latin typeface="Corbel"/>
              <a:ea typeface="Corbel"/>
              <a:cs typeface="Corbel"/>
              <a:sym typeface="Corbel"/>
            </a:endParaRPr>
          </a:p>
          <a:p>
            <a:pPr indent="-331469" lvl="1" marL="742950" rtl="0" algn="l">
              <a:lnSpc>
                <a:spcPct val="100000"/>
              </a:lnSpc>
              <a:spcBef>
                <a:spcPts val="1320"/>
              </a:spcBef>
              <a:spcAft>
                <a:spcPts val="0"/>
              </a:spcAft>
              <a:buClr>
                <a:srgbClr val="688726"/>
              </a:buClr>
              <a:buSzPts val="5220"/>
              <a:buFont typeface="Arial"/>
              <a:buChar char="•"/>
            </a:pPr>
            <a:r>
              <a:rPr b="1" lang="el-GR" sz="3600">
                <a:solidFill>
                  <a:srgbClr val="002060"/>
                </a:solidFill>
                <a:latin typeface="Corbel"/>
                <a:ea typeface="Corbel"/>
                <a:cs typeface="Corbel"/>
                <a:sym typeface="Corbel"/>
              </a:rPr>
              <a:t>Αναρτημένες ανακοινώσεις (poster) στις Ημερίδες Επαγγελματικής Μάθησης</a:t>
            </a:r>
            <a:endParaRPr/>
          </a:p>
          <a:p>
            <a:pPr indent="0" lvl="0" marL="0" rtl="0" algn="l">
              <a:lnSpc>
                <a:spcPct val="100000"/>
              </a:lnSpc>
              <a:spcBef>
                <a:spcPts val="650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Image" id="174" name="Google Shape;174;p13"/>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75" name="Google Shape;175;p13"/>
          <p:cNvSpPr txBox="1"/>
          <p:nvPr>
            <p:ph type="title"/>
          </p:nvPr>
        </p:nvSpPr>
        <p:spPr>
          <a:xfrm>
            <a:off x="2409537" y="355600"/>
            <a:ext cx="210058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517F"/>
              </a:buClr>
              <a:buSzPts val="9600"/>
              <a:buFont typeface="Helvetica Neue"/>
              <a:buNone/>
            </a:pPr>
            <a:r>
              <a:rPr b="1" lang="el-GR" sz="9600">
                <a:solidFill>
                  <a:srgbClr val="00517F"/>
                </a:solidFill>
              </a:rPr>
              <a:t>Ανάλυση δεδομένων</a:t>
            </a:r>
            <a:endParaRPr sz="8000">
              <a:solidFill>
                <a:srgbClr val="00517F"/>
              </a:solidFill>
            </a:endParaRPr>
          </a:p>
        </p:txBody>
      </p:sp>
      <p:sp>
        <p:nvSpPr>
          <p:cNvPr id="176" name="Google Shape;176;p13"/>
          <p:cNvSpPr txBox="1"/>
          <p:nvPr>
            <p:ph idx="1" type="body"/>
          </p:nvPr>
        </p:nvSpPr>
        <p:spPr>
          <a:xfrm>
            <a:off x="1530074" y="2274956"/>
            <a:ext cx="21005800" cy="9296400"/>
          </a:xfrm>
          <a:prstGeom prst="rect">
            <a:avLst/>
          </a:prstGeom>
          <a:noFill/>
          <a:ln>
            <a:noFill/>
          </a:ln>
        </p:spPr>
        <p:txBody>
          <a:bodyPr anchorCtr="0" anchor="ctr" bIns="50800" lIns="50800" spcFirstLastPara="1" rIns="50800" wrap="square" tIns="50800">
            <a:normAutofit/>
          </a:bodyPr>
          <a:lstStyle/>
          <a:p>
            <a:pPr indent="-635000" lvl="0" marL="635000" rtl="0" algn="l">
              <a:lnSpc>
                <a:spcPct val="100000"/>
              </a:lnSpc>
              <a:spcBef>
                <a:spcPts val="0"/>
              </a:spcBef>
              <a:spcAft>
                <a:spcPts val="0"/>
              </a:spcAft>
              <a:buClr>
                <a:srgbClr val="002060"/>
              </a:buClr>
              <a:buSzPts val="5500"/>
              <a:buFont typeface="Helvetica Neue"/>
              <a:buChar char="•"/>
            </a:pPr>
            <a:r>
              <a:rPr b="1" lang="el-GR" sz="4400">
                <a:solidFill>
                  <a:srgbClr val="002060"/>
                </a:solidFill>
              </a:rPr>
              <a:t>Θεματική ανάλυση και κωδικοποίηση </a:t>
            </a:r>
            <a:endParaRPr/>
          </a:p>
          <a:p>
            <a:pPr indent="-635000" lvl="1" marL="1270000" rtl="0" algn="l">
              <a:lnSpc>
                <a:spcPct val="100000"/>
              </a:lnSpc>
              <a:spcBef>
                <a:spcPts val="5900"/>
              </a:spcBef>
              <a:spcAft>
                <a:spcPts val="0"/>
              </a:spcAft>
              <a:buClr>
                <a:srgbClr val="002060"/>
              </a:buClr>
              <a:buSzPts val="5500"/>
              <a:buFont typeface="Helvetica Neue"/>
              <a:buChar char="•"/>
            </a:pPr>
            <a:r>
              <a:rPr b="1" lang="el-GR" sz="4400">
                <a:solidFill>
                  <a:srgbClr val="002060"/>
                </a:solidFill>
              </a:rPr>
              <a:t>Κατηγορίες και έννοιες, κατηγορίες και θέματα</a:t>
            </a:r>
            <a:endParaRPr/>
          </a:p>
          <a:p>
            <a:pPr indent="-635000" lvl="1" marL="1270000" rtl="0" algn="l">
              <a:lnSpc>
                <a:spcPct val="100000"/>
              </a:lnSpc>
              <a:spcBef>
                <a:spcPts val="5900"/>
              </a:spcBef>
              <a:spcAft>
                <a:spcPts val="0"/>
              </a:spcAft>
              <a:buClr>
                <a:srgbClr val="002060"/>
              </a:buClr>
              <a:buSzPts val="5500"/>
              <a:buFont typeface="Helvetica Neue"/>
              <a:buChar char="•"/>
            </a:pPr>
            <a:r>
              <a:rPr b="1" lang="el-GR" sz="4400">
                <a:solidFill>
                  <a:srgbClr val="002060"/>
                </a:solidFill>
              </a:rPr>
              <a:t>Παραγωγική και επαγωγική ανάλυση με επικέντρωση στα χαρακτηριστικά της ερευνητικής διαδικασίας </a:t>
            </a:r>
            <a:endParaRPr/>
          </a:p>
          <a:p>
            <a:pPr indent="0" lvl="0" marL="0" rtl="0" algn="r">
              <a:lnSpc>
                <a:spcPct val="100000"/>
              </a:lnSpc>
              <a:spcBef>
                <a:spcPts val="5900"/>
              </a:spcBef>
              <a:spcAft>
                <a:spcPts val="0"/>
              </a:spcAft>
              <a:buClr>
                <a:srgbClr val="002060"/>
              </a:buClr>
              <a:buSzPts val="5500"/>
              <a:buFont typeface="Helvetica Neue"/>
              <a:buNone/>
            </a:pPr>
            <a:r>
              <a:rPr b="1" i="1" lang="el-GR" sz="4400">
                <a:solidFill>
                  <a:srgbClr val="002060"/>
                </a:solidFill>
              </a:rPr>
              <a:t>Αναστοχαστική και ερμηνευτική διαδικασία συνομιλίας με τις εμπειρίες μας (Avgitidou, 2009)</a:t>
            </a:r>
            <a:endParaRPr b="1" i="1" sz="4400">
              <a:solidFill>
                <a:srgbClr val="002060"/>
              </a:solidFill>
            </a:endParaRPr>
          </a:p>
          <a:p>
            <a:pPr indent="0" lvl="0" marL="0" rtl="0" algn="r">
              <a:lnSpc>
                <a:spcPct val="100000"/>
              </a:lnSpc>
              <a:spcBef>
                <a:spcPts val="5900"/>
              </a:spcBef>
              <a:spcAft>
                <a:spcPts val="0"/>
              </a:spcAft>
              <a:buClr>
                <a:srgbClr val="002060"/>
              </a:buClr>
              <a:buSzPts val="5500"/>
              <a:buFont typeface="Helvetica Neue"/>
              <a:buNone/>
            </a:pPr>
            <a:r>
              <a:rPr b="1" i="1" lang="el-GR" sz="4400">
                <a:solidFill>
                  <a:srgbClr val="002060"/>
                </a:solidFill>
              </a:rPr>
              <a:t>Τalk and action and the talk as action (Frankham &amp; Howes, 2006) </a:t>
            </a:r>
            <a:endParaRPr b="1" i="1" sz="440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idx="12" type="sldNum"/>
          </p:nvPr>
        </p:nvSpPr>
        <p:spPr>
          <a:xfrm>
            <a:off x="11946001" y="13081000"/>
            <a:ext cx="479298" cy="471924"/>
          </a:xfrm>
          <a:prstGeom prst="rect">
            <a:avLst/>
          </a:prstGeom>
          <a:noFill/>
          <a:ln>
            <a:noFill/>
          </a:ln>
        </p:spPr>
        <p:txBody>
          <a:bodyPr anchorCtr="0" anchor="t" bIns="50800" lIns="50800" spcFirstLastPara="1" rIns="50800" wrap="square" tIns="50800">
            <a:spAutoFit/>
          </a:bodyPr>
          <a:lstStyle/>
          <a:p>
            <a:pPr indent="0" lvl="0" marL="0" rtl="0" algn="ctr">
              <a:lnSpc>
                <a:spcPct val="100000"/>
              </a:lnSpc>
              <a:spcBef>
                <a:spcPts val="0"/>
              </a:spcBef>
              <a:spcAft>
                <a:spcPts val="0"/>
              </a:spcAft>
              <a:buClr>
                <a:srgbClr val="000000"/>
              </a:buClr>
              <a:buSzPts val="2400"/>
              <a:buFont typeface="Helvetica Neue Light"/>
              <a:buNone/>
            </a:pPr>
            <a:fld id="{00000000-1234-1234-1234-123412341234}" type="slidenum">
              <a:rPr lang="el-GR"/>
              <a:t>‹#›</a:t>
            </a:fld>
            <a:endParaRPr/>
          </a:p>
        </p:txBody>
      </p:sp>
      <p:pic>
        <p:nvPicPr>
          <p:cNvPr descr="Timeline&#10;&#10;Description automatically generated" id="183" name="Google Shape;183;p14"/>
          <p:cNvPicPr preferRelativeResize="0"/>
          <p:nvPr/>
        </p:nvPicPr>
        <p:blipFill rotWithShape="1">
          <a:blip r:embed="rId3">
            <a:alphaModFix/>
          </a:blip>
          <a:srcRect b="0" l="0" r="0" t="0"/>
          <a:stretch/>
        </p:blipFill>
        <p:spPr>
          <a:xfrm>
            <a:off x="12817299" y="0"/>
            <a:ext cx="9700846" cy="13716000"/>
          </a:xfrm>
          <a:prstGeom prst="rect">
            <a:avLst/>
          </a:prstGeom>
          <a:noFill/>
          <a:ln cap="flat" cmpd="sng" w="9525">
            <a:solidFill>
              <a:srgbClr val="858585"/>
            </a:solidFill>
            <a:prstDash val="solid"/>
            <a:round/>
            <a:headEnd len="sm" w="sm" type="none"/>
            <a:tailEnd len="sm" w="sm" type="none"/>
          </a:ln>
        </p:spPr>
      </p:pic>
      <p:pic>
        <p:nvPicPr>
          <p:cNvPr descr="Timeline&#10;&#10;Description automatically generated" id="184" name="Google Shape;184;p14"/>
          <p:cNvPicPr preferRelativeResize="0"/>
          <p:nvPr/>
        </p:nvPicPr>
        <p:blipFill rotWithShape="1">
          <a:blip r:embed="rId4">
            <a:alphaModFix/>
          </a:blip>
          <a:srcRect b="0" l="0" r="0" t="0"/>
          <a:stretch/>
        </p:blipFill>
        <p:spPr>
          <a:xfrm>
            <a:off x="1865861" y="0"/>
            <a:ext cx="9700846" cy="13716000"/>
          </a:xfrm>
          <a:prstGeom prst="rect">
            <a:avLst/>
          </a:prstGeom>
          <a:noFill/>
          <a:ln cap="flat" cmpd="sng" w="9525">
            <a:solidFill>
              <a:srgbClr val="858585"/>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443345" y="909780"/>
            <a:ext cx="23940655" cy="3135745"/>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chemeClr val="accent1"/>
              </a:buClr>
              <a:buSzPct val="100000"/>
              <a:buFont typeface="Helvetica Neue"/>
              <a:buNone/>
            </a:pPr>
            <a:r>
              <a:rPr b="1" lang="el-GR">
                <a:solidFill>
                  <a:schemeClr val="accent1"/>
                </a:solidFill>
              </a:rPr>
              <a:t>Υποστηρίζοντας την εκπαιδευτικό ως ερευνήτρια – συστηματικότητα </a:t>
            </a:r>
            <a:endParaRPr>
              <a:solidFill>
                <a:schemeClr val="accent1"/>
              </a:solidFill>
            </a:endParaRPr>
          </a:p>
        </p:txBody>
      </p:sp>
      <p:sp>
        <p:nvSpPr>
          <p:cNvPr id="190" name="Google Shape;190;p15"/>
          <p:cNvSpPr txBox="1"/>
          <p:nvPr>
            <p:ph idx="1" type="body"/>
          </p:nvPr>
        </p:nvSpPr>
        <p:spPr>
          <a:xfrm>
            <a:off x="1993900" y="4419600"/>
            <a:ext cx="21005800" cy="92964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517F"/>
              </a:buClr>
              <a:buSzPts val="6000"/>
              <a:buFont typeface="Helvetica Neue"/>
              <a:buNone/>
            </a:pPr>
            <a:r>
              <a:rPr b="1" lang="el-GR">
                <a:solidFill>
                  <a:srgbClr val="00517F"/>
                </a:solidFill>
              </a:rPr>
              <a:t>«Το συγκεκριμένο σχολείο με προβλημάτιζε από πέρσι αλλά και φέτος σε σχέση με τη μεθοδολογία.  </a:t>
            </a:r>
            <a:r>
              <a:rPr b="1" i="1" lang="el-GR">
                <a:solidFill>
                  <a:srgbClr val="00517F"/>
                </a:solidFill>
              </a:rPr>
              <a:t>Στα πλαίσια αυτού του προβληματισμού άρχισα  να διαβάζω ξανά τις τόσο τις μεθοδολογίες που σύστησαν οι εμπειρογνώμονες όσο και τη μεθοδολογίας της </a:t>
            </a:r>
            <a:r>
              <a:rPr b="1" i="1" lang="el-GR" u="sng">
                <a:solidFill>
                  <a:srgbClr val="00517F"/>
                </a:solidFill>
              </a:rPr>
              <a:t>Διερώτησης Εκτίμησης (Appreciative Inquiry)</a:t>
            </a:r>
            <a:r>
              <a:rPr b="1" i="1" lang="el-GR">
                <a:solidFill>
                  <a:srgbClr val="00517F"/>
                </a:solidFill>
              </a:rPr>
              <a:t>.  </a:t>
            </a:r>
            <a:r>
              <a:rPr b="1" i="1" lang="el-GR" u="sng">
                <a:solidFill>
                  <a:srgbClr val="00517F"/>
                </a:solidFill>
              </a:rPr>
              <a:t>Αναζητούσα μια μεθοδολογία η οποία να ανταποκρίνεται στο σκεπτικό της Θετικής Εκπαίδευσης</a:t>
            </a:r>
            <a:r>
              <a:rPr b="1" i="1" lang="el-GR">
                <a:solidFill>
                  <a:srgbClr val="00517F"/>
                </a:solidFill>
              </a:rPr>
              <a:t> και διαβάζοντας ένα άρθρο για τη εφαρμογή του μοντέλου θετικής εκπαίδευσης PERMA μέσω Διερώτησης Εκτίμησης ένιωσα ότι </a:t>
            </a:r>
            <a:r>
              <a:rPr b="1" i="1" lang="el-GR" u="sng">
                <a:solidFill>
                  <a:srgbClr val="00517F"/>
                </a:solidFill>
              </a:rPr>
              <a:t>αυτή είναι η μεθοδολογία που ανταποκρίνεται στο συγκεκριμένο σχολείο, τα δεδομένα και της ανάγκες του.</a:t>
            </a:r>
            <a:r>
              <a:rPr b="1" i="1" lang="el-GR">
                <a:solidFill>
                  <a:srgbClr val="00517F"/>
                </a:solidFill>
              </a:rPr>
              <a:t>  </a:t>
            </a:r>
            <a:r>
              <a:rPr b="1" lang="el-GR">
                <a:solidFill>
                  <a:srgbClr val="00517F"/>
                </a:solidFill>
              </a:rPr>
              <a:t>Προβληματίστηκα φυσικά με ποιο τρόπο θα γινόταν η εφαρμογή σε αυτό το σημείο, αν θα έπρεπε να το πω στους εκπαιδευτικούς ή όχι».</a:t>
            </a:r>
            <a:endParaRPr b="1">
              <a:solidFill>
                <a:srgbClr val="0051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0" y="1510941"/>
            <a:ext cx="24633382" cy="3505198"/>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chemeClr val="accent1"/>
              </a:buClr>
              <a:buSzPct val="100000"/>
              <a:buFont typeface="Helvetica Neue"/>
              <a:buNone/>
            </a:pPr>
            <a:r>
              <a:rPr b="1" lang="el-GR">
                <a:solidFill>
                  <a:schemeClr val="accent1"/>
                </a:solidFill>
              </a:rPr>
              <a:t>Ο/Η εκπαιδευτικός ως ερευνητής/ερευνήτρια: Συστηματικότητα</a:t>
            </a:r>
            <a:br>
              <a:rPr b="1" lang="el-GR">
                <a:solidFill>
                  <a:srgbClr val="002060"/>
                </a:solidFill>
              </a:rPr>
            </a:br>
            <a:endParaRPr b="1">
              <a:solidFill>
                <a:srgbClr val="002060"/>
              </a:solidFill>
            </a:endParaRPr>
          </a:p>
        </p:txBody>
      </p:sp>
      <p:sp>
        <p:nvSpPr>
          <p:cNvPr id="197" name="Google Shape;197;p16"/>
          <p:cNvSpPr txBox="1"/>
          <p:nvPr>
            <p:ph idx="1" type="body"/>
          </p:nvPr>
        </p:nvSpPr>
        <p:spPr>
          <a:xfrm>
            <a:off x="2109639" y="4540536"/>
            <a:ext cx="20037426" cy="10381206"/>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chemeClr val="accent1"/>
              </a:buClr>
              <a:buSzPts val="6500"/>
              <a:buFont typeface="Helvetica Neue"/>
              <a:buNone/>
            </a:pPr>
            <a:r>
              <a:rPr b="1" lang="el-GR">
                <a:solidFill>
                  <a:schemeClr val="accent1"/>
                </a:solidFill>
              </a:rPr>
              <a:t>Μελέτη σχετικής βιβλιογραφίας – θεωρητική τεκμηρίωση</a:t>
            </a:r>
            <a:endParaRPr/>
          </a:p>
          <a:p>
            <a:pPr indent="0" lvl="0" marL="0" rtl="0" algn="r">
              <a:lnSpc>
                <a:spcPct val="100000"/>
              </a:lnSpc>
              <a:spcBef>
                <a:spcPts val="5900"/>
              </a:spcBef>
              <a:spcAft>
                <a:spcPts val="0"/>
              </a:spcAft>
              <a:buClr>
                <a:srgbClr val="002060"/>
              </a:buClr>
              <a:buSzPts val="6500"/>
              <a:buFont typeface="Helvetica Neue"/>
              <a:buNone/>
            </a:pPr>
            <a:r>
              <a:rPr b="1" lang="el-GR">
                <a:solidFill>
                  <a:srgbClr val="002060"/>
                </a:solidFill>
              </a:rPr>
              <a:t>« […] οπότε μελέτησα το άρθρο που μου έδωσες “Using appreciative inquiry…change” και ανάλογα με το πώς το έχω κατανοήσει (ελπίζω σε ικανοποιητικό βαθμό), έχω τοποθετήσει τις δράσεις μας παρελθοντικές και μελλοντικές.»</a:t>
            </a:r>
            <a:endParaRPr/>
          </a:p>
          <a:p>
            <a:pPr indent="0" lvl="0" marL="0" rtl="0" algn="r">
              <a:lnSpc>
                <a:spcPct val="100000"/>
              </a:lnSpc>
              <a:spcBef>
                <a:spcPts val="5900"/>
              </a:spcBef>
              <a:spcAft>
                <a:spcPts val="0"/>
              </a:spcAft>
              <a:buClr>
                <a:srgbClr val="002060"/>
              </a:buClr>
              <a:buSzPts val="6500"/>
              <a:buFont typeface="Helvetica Neue"/>
              <a:buNone/>
            </a:pPr>
            <a:r>
              <a:rPr b="1" lang="el-GR">
                <a:solidFill>
                  <a:srgbClr val="002060"/>
                </a:solidFill>
              </a:rPr>
              <a:t> (Συντονίστρια)</a:t>
            </a:r>
            <a:br>
              <a:rPr b="1" lang="el-GR">
                <a:solidFill>
                  <a:srgbClr val="002060"/>
                </a:solidFill>
              </a:rPr>
            </a:br>
            <a:r>
              <a:rPr b="1" i="1" lang="el-GR">
                <a:solidFill>
                  <a:srgbClr val="002060"/>
                </a:solidFill>
              </a:rPr>
              <a:t> </a:t>
            </a:r>
            <a:endParaRPr b="1" i="1">
              <a:solidFill>
                <a:srgbClr val="002060"/>
              </a:solidFill>
            </a:endParaRPr>
          </a:p>
          <a:p>
            <a:pPr indent="-222250" lvl="0" marL="635000" rtl="0" algn="l">
              <a:lnSpc>
                <a:spcPct val="100000"/>
              </a:lnSpc>
              <a:spcBef>
                <a:spcPts val="5900"/>
              </a:spcBef>
              <a:spcAft>
                <a:spcPts val="0"/>
              </a:spcAft>
              <a:buClr>
                <a:srgbClr val="000000"/>
              </a:buClr>
              <a:buSzPts val="6500"/>
              <a:buFont typeface="Helvetica Neue"/>
              <a:buNone/>
            </a:pPr>
            <a:r>
              <a:t/>
            </a:r>
            <a:endParaRPr/>
          </a:p>
        </p:txBody>
      </p:sp>
      <p:sp>
        <p:nvSpPr>
          <p:cNvPr id="198" name="Google Shape;198;p16"/>
          <p:cNvSpPr txBox="1"/>
          <p:nvPr>
            <p:ph idx="12" type="sldNum"/>
          </p:nvPr>
        </p:nvSpPr>
        <p:spPr>
          <a:xfrm>
            <a:off x="11946001" y="13081000"/>
            <a:ext cx="479298" cy="471924"/>
          </a:xfrm>
          <a:prstGeom prst="rect">
            <a:avLst/>
          </a:prstGeom>
          <a:noFill/>
          <a:ln>
            <a:noFill/>
          </a:ln>
        </p:spPr>
        <p:txBody>
          <a:bodyPr anchorCtr="0" anchor="t" bIns="50800" lIns="50800" spcFirstLastPara="1" rIns="50800" wrap="square" tIns="50800">
            <a:spAutoFit/>
          </a:bodyPr>
          <a:lstStyle/>
          <a:p>
            <a:pPr indent="0" lvl="0" marL="0" rtl="0" algn="ctr">
              <a:lnSpc>
                <a:spcPct val="100000"/>
              </a:lnSpc>
              <a:spcBef>
                <a:spcPts val="0"/>
              </a:spcBef>
              <a:spcAft>
                <a:spcPts val="0"/>
              </a:spcAft>
              <a:buClr>
                <a:srgbClr val="000000"/>
              </a:buClr>
              <a:buSzPts val="2400"/>
              <a:buFont typeface="Helvetica Neue Light"/>
              <a:buNone/>
            </a:pPr>
            <a:fld id="{00000000-1234-1234-1234-123412341234}" type="slidenum">
              <a:rPr lang="el-G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Image" id="203" name="Google Shape;203;p17"/>
          <p:cNvPicPr preferRelativeResize="0"/>
          <p:nvPr/>
        </p:nvPicPr>
        <p:blipFill rotWithShape="1">
          <a:blip r:embed="rId3">
            <a:alphaModFix/>
          </a:blip>
          <a:srcRect b="0" l="0" r="0" t="0"/>
          <a:stretch/>
        </p:blipFill>
        <p:spPr>
          <a:xfrm>
            <a:off x="993600" y="2445794"/>
            <a:ext cx="24031339" cy="19944994"/>
          </a:xfrm>
          <a:prstGeom prst="rect">
            <a:avLst/>
          </a:prstGeom>
          <a:noFill/>
          <a:ln>
            <a:noFill/>
          </a:ln>
        </p:spPr>
      </p:pic>
      <p:sp>
        <p:nvSpPr>
          <p:cNvPr id="204" name="Google Shape;204;p1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517F"/>
              </a:buClr>
              <a:buSzPts val="5400"/>
              <a:buFont typeface="Helvetica Neue"/>
              <a:buNone/>
            </a:pPr>
            <a:r>
              <a:rPr b="1" lang="el-GR" sz="5400">
                <a:solidFill>
                  <a:srgbClr val="00517F"/>
                </a:solidFill>
              </a:rPr>
              <a:t>Συστηματικότητα</a:t>
            </a:r>
            <a:br>
              <a:rPr lang="el-GR" sz="5400"/>
            </a:br>
            <a:r>
              <a:rPr b="1" lang="el-GR" sz="5400">
                <a:solidFill>
                  <a:schemeClr val="accent1"/>
                </a:solidFill>
              </a:rPr>
              <a:t>Μελέτη σχετικής βιβλιογραφίας – θεωρητική τεκμηρίωση</a:t>
            </a:r>
            <a:br>
              <a:rPr b="1" lang="el-GR" sz="5400">
                <a:solidFill>
                  <a:schemeClr val="accent1"/>
                </a:solidFill>
              </a:rPr>
            </a:br>
            <a:r>
              <a:rPr lang="el-GR" sz="5400"/>
              <a:t> </a:t>
            </a:r>
            <a:endParaRPr sz="5400"/>
          </a:p>
        </p:txBody>
      </p:sp>
      <p:pic>
        <p:nvPicPr>
          <p:cNvPr id="205" name="Google Shape;205;p17"/>
          <p:cNvPicPr preferRelativeResize="0"/>
          <p:nvPr/>
        </p:nvPicPr>
        <p:blipFill rotWithShape="1">
          <a:blip r:embed="rId4">
            <a:alphaModFix/>
          </a:blip>
          <a:srcRect b="0" l="0" r="0" t="0"/>
          <a:stretch/>
        </p:blipFill>
        <p:spPr>
          <a:xfrm>
            <a:off x="4544290" y="2105891"/>
            <a:ext cx="6428510" cy="9119515"/>
          </a:xfrm>
          <a:prstGeom prst="rect">
            <a:avLst/>
          </a:prstGeom>
          <a:noFill/>
          <a:ln>
            <a:noFill/>
          </a:ln>
        </p:spPr>
      </p:pic>
      <p:pic>
        <p:nvPicPr>
          <p:cNvPr id="206" name="Google Shape;206;p17"/>
          <p:cNvPicPr preferRelativeResize="0"/>
          <p:nvPr/>
        </p:nvPicPr>
        <p:blipFill rotWithShape="1">
          <a:blip r:embed="rId5">
            <a:alphaModFix/>
          </a:blip>
          <a:srcRect b="0" l="0" r="0" t="0"/>
          <a:stretch/>
        </p:blipFill>
        <p:spPr>
          <a:xfrm>
            <a:off x="15018326" y="1911927"/>
            <a:ext cx="6559779" cy="94433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Image" id="211" name="Google Shape;211;p18"/>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212" name="Google Shape;212;p18"/>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chemeClr val="accent1"/>
              </a:buClr>
              <a:buSzPct val="100000"/>
              <a:buFont typeface="Helvetica Neue"/>
              <a:buNone/>
            </a:pPr>
            <a:r>
              <a:rPr b="1" lang="el-GR">
                <a:solidFill>
                  <a:schemeClr val="accent1"/>
                </a:solidFill>
              </a:rPr>
              <a:t>Μελέτη σχετικής βιβλιογραφίας – θεωρητική τεκμηρίωση</a:t>
            </a:r>
            <a:endParaRPr b="1">
              <a:solidFill>
                <a:schemeClr val="accent1"/>
              </a:solidFill>
            </a:endParaRPr>
          </a:p>
        </p:txBody>
      </p:sp>
      <p:grpSp>
        <p:nvGrpSpPr>
          <p:cNvPr id="213" name="Google Shape;213;p18"/>
          <p:cNvGrpSpPr/>
          <p:nvPr/>
        </p:nvGrpSpPr>
        <p:grpSpPr>
          <a:xfrm>
            <a:off x="4486638" y="2096655"/>
            <a:ext cx="15909486" cy="9271113"/>
            <a:chOff x="2548156" y="0"/>
            <a:chExt cx="15909486" cy="9271113"/>
          </a:xfrm>
        </p:grpSpPr>
        <p:sp>
          <p:nvSpPr>
            <p:cNvPr id="214" name="Google Shape;214;p18"/>
            <p:cNvSpPr/>
            <p:nvPr/>
          </p:nvSpPr>
          <p:spPr>
            <a:xfrm>
              <a:off x="2548156" y="0"/>
              <a:ext cx="9245827" cy="9245827"/>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
            <p:cNvSpPr txBox="1"/>
            <p:nvPr/>
          </p:nvSpPr>
          <p:spPr>
            <a:xfrm>
              <a:off x="3839240" y="1090281"/>
              <a:ext cx="5330927" cy="70652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Helvetica Neue"/>
                <a:buNone/>
              </a:pPr>
              <a:r>
                <a:t/>
              </a:r>
              <a:endParaRPr b="1" i="0" sz="2400" u="none" cap="none" strike="noStrike">
                <a:solidFill>
                  <a:schemeClr val="dk1"/>
                </a:solidFill>
                <a:latin typeface="Helvetica Neue"/>
                <a:ea typeface="Helvetica Neue"/>
                <a:cs typeface="Helvetica Neue"/>
                <a:sym typeface="Helvetica Neue"/>
              </a:endParaRPr>
            </a:p>
          </p:txBody>
        </p:sp>
        <p:sp>
          <p:nvSpPr>
            <p:cNvPr id="216" name="Google Shape;216;p18"/>
            <p:cNvSpPr/>
            <p:nvPr/>
          </p:nvSpPr>
          <p:spPr>
            <a:xfrm>
              <a:off x="9211815" y="25286"/>
              <a:ext cx="9245827" cy="9245827"/>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txBox="1"/>
            <p:nvPr/>
          </p:nvSpPr>
          <p:spPr>
            <a:xfrm>
              <a:off x="11835631" y="1115568"/>
              <a:ext cx="5330927" cy="70652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Helvetica Neue"/>
                <a:buNone/>
              </a:pPr>
              <a:r>
                <a:t/>
              </a:r>
              <a:endParaRPr b="1" i="0" sz="24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840"/>
                </a:spcBef>
                <a:spcAft>
                  <a:spcPts val="0"/>
                </a:spcAft>
                <a:buClr>
                  <a:schemeClr val="dk1"/>
                </a:buClr>
                <a:buSzPts val="2400"/>
                <a:buFont typeface="Helvetica Neue"/>
                <a:buNone/>
              </a:pPr>
              <a:r>
                <a:rPr b="1" i="0" lang="el-GR" sz="2400" u="none" cap="none" strike="noStrike">
                  <a:solidFill>
                    <a:schemeClr val="dk1"/>
                  </a:solidFill>
                  <a:latin typeface="Helvetica Neue"/>
                  <a:ea typeface="Helvetica Neue"/>
                  <a:cs typeface="Helvetica Neue"/>
                  <a:sym typeface="Helvetica Neue"/>
                </a:rPr>
                <a:t> </a:t>
              </a:r>
              <a:endParaRPr/>
            </a:p>
            <a:p>
              <a:pPr indent="0" lvl="0" marL="0" marR="0" rtl="0" algn="ctr">
                <a:lnSpc>
                  <a:spcPct val="90000"/>
                </a:lnSpc>
                <a:spcBef>
                  <a:spcPts val="840"/>
                </a:spcBef>
                <a:spcAft>
                  <a:spcPts val="0"/>
                </a:spcAft>
                <a:buClr>
                  <a:srgbClr val="000000"/>
                </a:buClr>
                <a:buSzPts val="2400"/>
                <a:buFont typeface="Helvetica Neue"/>
                <a:buNone/>
              </a:pPr>
              <a:r>
                <a:t/>
              </a:r>
              <a:endParaRPr b="1" i="0" sz="2400" u="none" cap="none" strike="noStrike">
                <a:solidFill>
                  <a:schemeClr val="dk1"/>
                </a:solidFill>
                <a:latin typeface="Helvetica Neue"/>
                <a:ea typeface="Helvetica Neue"/>
                <a:cs typeface="Helvetica Neue"/>
                <a:sym typeface="Helvetica Neue"/>
              </a:endParaRPr>
            </a:p>
          </p:txBody>
        </p:sp>
      </p:grpSp>
      <p:sp>
        <p:nvSpPr>
          <p:cNvPr id="218" name="Google Shape;218;p18"/>
          <p:cNvSpPr txBox="1"/>
          <p:nvPr/>
        </p:nvSpPr>
        <p:spPr>
          <a:xfrm rot="-5400000">
            <a:off x="10440957" y="6409616"/>
            <a:ext cx="3917739" cy="56425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l-GR" sz="3000" u="none" cap="none" strike="noStrike">
                <a:solidFill>
                  <a:srgbClr val="000000"/>
                </a:solidFill>
                <a:latin typeface="Helvetica Neue"/>
                <a:ea typeface="Helvetica Neue"/>
                <a:cs typeface="Helvetica Neue"/>
                <a:sym typeface="Helvetica Neue"/>
              </a:rPr>
              <a:t>ΤΟΜΕΙΣ ΠΚΣ ΚΑΙ ΣΕ </a:t>
            </a:r>
            <a:endParaRPr/>
          </a:p>
        </p:txBody>
      </p:sp>
      <p:pic>
        <p:nvPicPr>
          <p:cNvPr id="219" name="Google Shape;219;p18"/>
          <p:cNvPicPr preferRelativeResize="0"/>
          <p:nvPr/>
        </p:nvPicPr>
        <p:blipFill rotWithShape="1">
          <a:blip r:embed="rId4">
            <a:alphaModFix/>
          </a:blip>
          <a:srcRect b="0" l="0" r="0" t="0"/>
          <a:stretch/>
        </p:blipFill>
        <p:spPr>
          <a:xfrm>
            <a:off x="4959928" y="5120283"/>
            <a:ext cx="6040582" cy="3448166"/>
          </a:xfrm>
          <a:prstGeom prst="rect">
            <a:avLst/>
          </a:prstGeom>
          <a:noFill/>
          <a:ln>
            <a:noFill/>
          </a:ln>
        </p:spPr>
      </p:pic>
      <p:pic>
        <p:nvPicPr>
          <p:cNvPr id="220" name="Google Shape;220;p18"/>
          <p:cNvPicPr preferRelativeResize="0"/>
          <p:nvPr/>
        </p:nvPicPr>
        <p:blipFill rotWithShape="1">
          <a:blip r:embed="rId5">
            <a:alphaModFix/>
          </a:blip>
          <a:srcRect b="0" l="8333" r="8333" t="0"/>
          <a:stretch/>
        </p:blipFill>
        <p:spPr>
          <a:xfrm>
            <a:off x="14034052" y="4873186"/>
            <a:ext cx="5393627" cy="3595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ph type="title"/>
          </p:nvPr>
        </p:nvSpPr>
        <p:spPr>
          <a:xfrm>
            <a:off x="2988607" y="1"/>
            <a:ext cx="20037426" cy="350519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chemeClr val="accent1"/>
              </a:buClr>
              <a:buSzPts val="7200"/>
              <a:buFont typeface="Helvetica Neue"/>
              <a:buNone/>
            </a:pPr>
            <a:r>
              <a:rPr b="1" lang="el-GR" sz="7200">
                <a:solidFill>
                  <a:schemeClr val="accent1"/>
                </a:solidFill>
              </a:rPr>
              <a:t>Ο/Η εκπαιδευτικός ως ερευνητής/ερευνήτρια: Συστηματικότητα </a:t>
            </a:r>
            <a:endParaRPr b="1" sz="7200">
              <a:solidFill>
                <a:schemeClr val="accent1"/>
              </a:solidFill>
            </a:endParaRPr>
          </a:p>
        </p:txBody>
      </p:sp>
      <p:sp>
        <p:nvSpPr>
          <p:cNvPr id="227" name="Google Shape;227;p19"/>
          <p:cNvSpPr txBox="1"/>
          <p:nvPr>
            <p:ph idx="1" type="body"/>
          </p:nvPr>
        </p:nvSpPr>
        <p:spPr>
          <a:xfrm>
            <a:off x="2988607" y="3102243"/>
            <a:ext cx="20037426" cy="10210802"/>
          </a:xfrm>
          <a:prstGeom prst="rect">
            <a:avLst/>
          </a:prstGeom>
          <a:noFill/>
          <a:ln>
            <a:noFill/>
          </a:ln>
        </p:spPr>
        <p:txBody>
          <a:bodyPr anchorCtr="0" anchor="ctr" bIns="50800" lIns="50800" spcFirstLastPara="1" rIns="50800" wrap="square" tIns="50800">
            <a:normAutofit fontScale="77500" lnSpcReduction="20000"/>
          </a:bodyPr>
          <a:lstStyle/>
          <a:p>
            <a:pPr indent="0" lvl="0" marL="0" rtl="0" algn="l">
              <a:lnSpc>
                <a:spcPct val="100000"/>
              </a:lnSpc>
              <a:spcBef>
                <a:spcPts val="0"/>
              </a:spcBef>
              <a:spcAft>
                <a:spcPts val="0"/>
              </a:spcAft>
              <a:buClr>
                <a:schemeClr val="accent1"/>
              </a:buClr>
              <a:buSzPct val="125000"/>
              <a:buFont typeface="Helvetica Neue"/>
              <a:buNone/>
            </a:pPr>
            <a:r>
              <a:rPr b="1" lang="el-GR">
                <a:solidFill>
                  <a:schemeClr val="accent1"/>
                </a:solidFill>
              </a:rPr>
              <a:t>Τεκμηρίωση</a:t>
            </a:r>
            <a:r>
              <a:rPr b="1" lang="el-GR">
                <a:solidFill>
                  <a:srgbClr val="002060"/>
                </a:solidFill>
              </a:rPr>
              <a:t> </a:t>
            </a:r>
            <a:endParaRPr/>
          </a:p>
          <a:p>
            <a:pPr indent="0" lvl="0" marL="0" rtl="0" algn="r">
              <a:lnSpc>
                <a:spcPct val="100000"/>
              </a:lnSpc>
              <a:spcBef>
                <a:spcPts val="5900"/>
              </a:spcBef>
              <a:spcAft>
                <a:spcPts val="0"/>
              </a:spcAft>
              <a:buClr>
                <a:srgbClr val="002060"/>
              </a:buClr>
              <a:buSzPct val="125000"/>
              <a:buFont typeface="Helvetica Neue"/>
              <a:buNone/>
            </a:pPr>
            <a:r>
              <a:rPr b="1" lang="el-GR">
                <a:solidFill>
                  <a:srgbClr val="002060"/>
                </a:solidFill>
              </a:rPr>
              <a:t>«Μία παράλληλη επιδίωξη μου ήταν να παίρνουν οι νηπιαγωγοί στο συγκεκριμένο σχολείο </a:t>
            </a:r>
            <a:r>
              <a:rPr b="1" lang="el-GR" u="sng">
                <a:solidFill>
                  <a:srgbClr val="002060"/>
                </a:solidFill>
              </a:rPr>
              <a:t>τεκμηριωμένες αποφάσεις</a:t>
            </a:r>
            <a:r>
              <a:rPr b="1" i="1" lang="el-GR">
                <a:solidFill>
                  <a:srgbClr val="002060"/>
                </a:solidFill>
              </a:rPr>
              <a:t>,</a:t>
            </a:r>
            <a:r>
              <a:rPr b="1" lang="el-GR">
                <a:solidFill>
                  <a:srgbClr val="002060"/>
                </a:solidFill>
              </a:rPr>
              <a:t> οι οποίες </a:t>
            </a:r>
            <a:r>
              <a:rPr b="1" i="1" lang="el-GR">
                <a:solidFill>
                  <a:srgbClr val="002060"/>
                </a:solidFill>
              </a:rPr>
              <a:t>να προκύπτουν από δεδομένα και ερευνητικά εργαλεία</a:t>
            </a:r>
            <a:r>
              <a:rPr b="1" lang="el-GR">
                <a:solidFill>
                  <a:srgbClr val="002060"/>
                </a:solidFill>
              </a:rPr>
              <a:t> και </a:t>
            </a:r>
            <a:r>
              <a:rPr b="1" lang="el-GR" u="sng">
                <a:solidFill>
                  <a:srgbClr val="002060"/>
                </a:solidFill>
              </a:rPr>
              <a:t>όχι απλά να σχεδιάζουν δραστηριότητες θετικής εκπαίδευσης</a:t>
            </a:r>
            <a:r>
              <a:rPr b="1" lang="el-GR">
                <a:solidFill>
                  <a:srgbClr val="002060"/>
                </a:solidFill>
              </a:rPr>
              <a:t>.  Για τον σκοπό αυτό προχωρήσαμε στην εφαρμογή </a:t>
            </a:r>
            <a:r>
              <a:rPr b="1" i="1" lang="el-GR">
                <a:solidFill>
                  <a:srgbClr val="002060"/>
                </a:solidFill>
              </a:rPr>
              <a:t>κοινωνιογράμματος</a:t>
            </a:r>
            <a:r>
              <a:rPr b="1" lang="el-GR">
                <a:solidFill>
                  <a:srgbClr val="002060"/>
                </a:solidFill>
              </a:rPr>
              <a:t> για την κάθε τάξη για να μπορέσουμε να διερευνήσουμε το θέμα των σχέσεων των παιδιών (Relationships, PERMA).» </a:t>
            </a:r>
            <a:endParaRPr/>
          </a:p>
          <a:p>
            <a:pPr indent="0" lvl="0" marL="0" rtl="0" algn="r">
              <a:lnSpc>
                <a:spcPct val="100000"/>
              </a:lnSpc>
              <a:spcBef>
                <a:spcPts val="5900"/>
              </a:spcBef>
              <a:spcAft>
                <a:spcPts val="0"/>
              </a:spcAft>
              <a:buClr>
                <a:srgbClr val="002060"/>
              </a:buClr>
              <a:buSzPct val="125000"/>
              <a:buFont typeface="Helvetica Neue"/>
              <a:buNone/>
            </a:pPr>
            <a:r>
              <a:rPr b="1" lang="el-GR">
                <a:solidFill>
                  <a:srgbClr val="002060"/>
                </a:solidFill>
              </a:rPr>
              <a:t>(Υποστηρίκτρια)</a:t>
            </a:r>
            <a:endParaRPr/>
          </a:p>
          <a:p>
            <a:pPr indent="0" lvl="0" marL="0" rtl="0" algn="r">
              <a:lnSpc>
                <a:spcPct val="100000"/>
              </a:lnSpc>
              <a:spcBef>
                <a:spcPts val="8300"/>
              </a:spcBef>
              <a:spcAft>
                <a:spcPts val="0"/>
              </a:spcAft>
              <a:buClr>
                <a:srgbClr val="002060"/>
              </a:buClr>
              <a:buSzPct val="125000"/>
              <a:buFont typeface="Helvetica Neue"/>
              <a:buNone/>
            </a:pPr>
            <a:r>
              <a:rPr b="1" lang="el-GR">
                <a:solidFill>
                  <a:srgbClr val="002060"/>
                </a:solidFill>
              </a:rPr>
              <a:t>Κοινωνιόγραμμα: «Έδωσε [την ευκαιρία] στα παιδιά να διαμορφώσουν τις ομάδες τους με τρόπο που να νιώθουν χαρούμενα σε αυτές. Επίσης έδωσε την ευκαιρία στις εκπαιδευτικούς να εντοπίσουν σημαντικά ζητήματα της τάξης.»</a:t>
            </a:r>
            <a:endParaRPr/>
          </a:p>
          <a:p>
            <a:pPr indent="0" lvl="0" marL="0" rtl="0" algn="r">
              <a:lnSpc>
                <a:spcPct val="100000"/>
              </a:lnSpc>
              <a:spcBef>
                <a:spcPts val="5900"/>
              </a:spcBef>
              <a:spcAft>
                <a:spcPts val="0"/>
              </a:spcAft>
              <a:buClr>
                <a:srgbClr val="002060"/>
              </a:buClr>
              <a:buSzPct val="125000"/>
              <a:buFont typeface="Helvetica Neue"/>
              <a:buNone/>
            </a:pPr>
            <a:r>
              <a:rPr b="1" lang="el-GR">
                <a:solidFill>
                  <a:srgbClr val="002060"/>
                </a:solidFill>
              </a:rPr>
              <a:t> (Συντονίστρια)</a:t>
            </a:r>
            <a:endParaRPr/>
          </a:p>
          <a:p>
            <a:pPr indent="-315118" lvl="0" marL="635000" rtl="0" algn="l">
              <a:lnSpc>
                <a:spcPct val="100000"/>
              </a:lnSpc>
              <a:spcBef>
                <a:spcPts val="5900"/>
              </a:spcBef>
              <a:spcAft>
                <a:spcPts val="0"/>
              </a:spcAft>
              <a:buClr>
                <a:srgbClr val="000000"/>
              </a:buClr>
              <a:buSzPct val="125000"/>
              <a:buFont typeface="Helvetica Neue"/>
              <a:buNone/>
            </a:pPr>
            <a:r>
              <a:t/>
            </a:r>
            <a:endParaRPr b="1"/>
          </a:p>
        </p:txBody>
      </p:sp>
      <p:sp>
        <p:nvSpPr>
          <p:cNvPr id="228" name="Google Shape;228;p19"/>
          <p:cNvSpPr txBox="1"/>
          <p:nvPr>
            <p:ph idx="12" type="sldNum"/>
          </p:nvPr>
        </p:nvSpPr>
        <p:spPr>
          <a:xfrm>
            <a:off x="11946001" y="13081000"/>
            <a:ext cx="479298" cy="471924"/>
          </a:xfrm>
          <a:prstGeom prst="rect">
            <a:avLst/>
          </a:prstGeom>
          <a:noFill/>
          <a:ln>
            <a:noFill/>
          </a:ln>
        </p:spPr>
        <p:txBody>
          <a:bodyPr anchorCtr="0" anchor="t" bIns="50800" lIns="50800" spcFirstLastPara="1" rIns="50800" wrap="square" tIns="50800">
            <a:spAutoFit/>
          </a:bodyPr>
          <a:lstStyle/>
          <a:p>
            <a:pPr indent="0" lvl="0" marL="0" rtl="0" algn="ctr">
              <a:lnSpc>
                <a:spcPct val="100000"/>
              </a:lnSpc>
              <a:spcBef>
                <a:spcPts val="0"/>
              </a:spcBef>
              <a:spcAft>
                <a:spcPts val="0"/>
              </a:spcAft>
              <a:buClr>
                <a:srgbClr val="000000"/>
              </a:buClr>
              <a:buSzPts val="2400"/>
              <a:buFont typeface="Helvetica Neue Light"/>
              <a:buNone/>
            </a:pPr>
            <a:fld id="{00000000-1234-1234-1234-123412341234}" type="slidenum">
              <a:rPr lang="el-G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Image" id="63" name="Google Shape;63;p2"/>
          <p:cNvPicPr preferRelativeResize="0"/>
          <p:nvPr/>
        </p:nvPicPr>
        <p:blipFill rotWithShape="1">
          <a:blip r:embed="rId3">
            <a:alphaModFix/>
          </a:blip>
          <a:srcRect b="0" l="0" r="0" t="0"/>
          <a:stretch/>
        </p:blipFill>
        <p:spPr>
          <a:xfrm>
            <a:off x="-2787906" y="-5181820"/>
            <a:ext cx="32733190" cy="21234840"/>
          </a:xfrm>
          <a:prstGeom prst="rect">
            <a:avLst/>
          </a:prstGeom>
          <a:noFill/>
          <a:ln>
            <a:noFill/>
          </a:ln>
        </p:spPr>
      </p:pic>
      <p:sp>
        <p:nvSpPr>
          <p:cNvPr id="64" name="Google Shape;64;p2"/>
          <p:cNvSpPr txBox="1"/>
          <p:nvPr/>
        </p:nvSpPr>
        <p:spPr>
          <a:xfrm>
            <a:off x="3187855" y="54019"/>
            <a:ext cx="18294040" cy="6819816"/>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FFFFFF"/>
              </a:buClr>
              <a:buSzPts val="9700"/>
              <a:buFont typeface="Arial"/>
              <a:buNone/>
            </a:pPr>
            <a:r>
              <a:rPr b="1" i="0" lang="el-GR" sz="9700" u="none" cap="none" strike="noStrike">
                <a:solidFill>
                  <a:srgbClr val="FFFFFF"/>
                </a:solidFill>
                <a:latin typeface="Arial"/>
                <a:ea typeface="Arial"/>
                <a:cs typeface="Arial"/>
                <a:sym typeface="Arial"/>
              </a:rPr>
              <a:t>Επαγγελματική μάθηση των εκπαιδευτικών: </a:t>
            </a:r>
            <a:endParaRPr/>
          </a:p>
          <a:p>
            <a:pPr indent="0" lvl="0" marL="0" marR="0" rtl="0" algn="ctr">
              <a:lnSpc>
                <a:spcPct val="90000"/>
              </a:lnSpc>
              <a:spcBef>
                <a:spcPts val="0"/>
              </a:spcBef>
              <a:spcAft>
                <a:spcPts val="0"/>
              </a:spcAft>
              <a:buClr>
                <a:srgbClr val="FFFFFF"/>
              </a:buClr>
              <a:buSzPts val="9700"/>
              <a:buFont typeface="Arial"/>
              <a:buNone/>
            </a:pPr>
            <a:r>
              <a:rPr b="1" i="0" lang="el-GR" sz="9700" u="none" cap="none" strike="noStrike">
                <a:solidFill>
                  <a:srgbClr val="FFFFFF"/>
                </a:solidFill>
                <a:latin typeface="Arial"/>
                <a:ea typeface="Arial"/>
                <a:cs typeface="Arial"/>
                <a:sym typeface="Arial"/>
              </a:rPr>
              <a:t>οι τομές του Προγράμματος ΥΕΜ και των ευρωπαϊκών προγραμμάτων  </a:t>
            </a:r>
            <a:endParaRPr b="1" i="0" sz="3000" u="none" cap="none" strike="noStrike">
              <a:solidFill>
                <a:srgbClr val="000000"/>
              </a:solidFill>
              <a:latin typeface="Helvetica Neue"/>
              <a:ea typeface="Helvetica Neue"/>
              <a:cs typeface="Helvetica Neue"/>
              <a:sym typeface="Helvetica Neue"/>
            </a:endParaRPr>
          </a:p>
        </p:txBody>
      </p:sp>
      <p:sp>
        <p:nvSpPr>
          <p:cNvPr id="65" name="Google Shape;65;p2"/>
          <p:cNvSpPr txBox="1"/>
          <p:nvPr/>
        </p:nvSpPr>
        <p:spPr>
          <a:xfrm>
            <a:off x="3044980" y="4320750"/>
            <a:ext cx="18294040" cy="5734903"/>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6100"/>
              <a:buFont typeface="Arial"/>
              <a:buNone/>
            </a:pPr>
            <a:r>
              <a:t/>
            </a:r>
            <a:endParaRPr b="1" i="0" sz="6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100"/>
              <a:buFont typeface="Arial"/>
              <a:buNone/>
            </a:pPr>
            <a:r>
              <a:t/>
            </a:r>
            <a:endParaRPr b="1" i="0" sz="6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100"/>
              <a:buFont typeface="Arial"/>
              <a:buNone/>
            </a:pPr>
            <a:r>
              <a:t/>
            </a:r>
            <a:endParaRPr b="1" i="0" sz="6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100"/>
              <a:buFont typeface="Arial"/>
              <a:buNone/>
            </a:pPr>
            <a:r>
              <a:t/>
            </a:r>
            <a:endParaRPr b="1" i="0" sz="6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100"/>
              <a:buFont typeface="Arial"/>
              <a:buNone/>
            </a:pPr>
            <a:r>
              <a:rPr b="1" i="0" lang="el-GR" sz="6100" u="none" cap="none" strike="noStrike">
                <a:solidFill>
                  <a:srgbClr val="FFFFFF"/>
                </a:solidFill>
                <a:latin typeface="Arial"/>
                <a:ea typeface="Arial"/>
                <a:cs typeface="Arial"/>
                <a:sym typeface="Arial"/>
              </a:rPr>
              <a:t>Δρ Μαρία Ηρακλέους, </a:t>
            </a:r>
            <a:endParaRPr/>
          </a:p>
          <a:p>
            <a:pPr indent="0" lvl="0" marL="0" marR="0" rtl="0" algn="ctr">
              <a:lnSpc>
                <a:spcPct val="100000"/>
              </a:lnSpc>
              <a:spcBef>
                <a:spcPts val="0"/>
              </a:spcBef>
              <a:spcAft>
                <a:spcPts val="0"/>
              </a:spcAft>
              <a:buClr>
                <a:srgbClr val="FFFFFF"/>
              </a:buClr>
              <a:buSzPts val="6100"/>
              <a:buFont typeface="Arial"/>
              <a:buNone/>
            </a:pPr>
            <a:r>
              <a:rPr b="1" i="0" lang="el-GR" sz="6100" u="none" cap="none" strike="noStrike">
                <a:solidFill>
                  <a:srgbClr val="FFFFFF"/>
                </a:solidFill>
                <a:latin typeface="Arial"/>
                <a:ea typeface="Arial"/>
                <a:cs typeface="Arial"/>
                <a:sym typeface="Arial"/>
              </a:rPr>
              <a:t>Λειτουργός Παιδαγωγικού Ινστιτούτου </a:t>
            </a:r>
            <a:endParaRPr b="1" i="0" sz="6100" u="none" cap="none" strike="noStrik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0"/>
          <p:cNvSpPr txBox="1"/>
          <p:nvPr>
            <p:ph type="title"/>
          </p:nvPr>
        </p:nvSpPr>
        <p:spPr>
          <a:xfrm>
            <a:off x="0" y="381269"/>
            <a:ext cx="24384000" cy="3505198"/>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chemeClr val="accent1"/>
              </a:buClr>
              <a:buSzPct val="100000"/>
              <a:buFont typeface="Helvetica Neue"/>
              <a:buNone/>
            </a:pPr>
            <a:r>
              <a:rPr b="1" lang="el-GR">
                <a:solidFill>
                  <a:schemeClr val="accent1"/>
                </a:solidFill>
              </a:rPr>
              <a:t>Ο/Η εκπαιδευτικός ως ερευνητής/ερευνήτρια : </a:t>
            </a:r>
            <a:br>
              <a:rPr b="1" lang="el-GR">
                <a:solidFill>
                  <a:schemeClr val="accent1"/>
                </a:solidFill>
              </a:rPr>
            </a:br>
            <a:r>
              <a:rPr b="1" lang="el-GR">
                <a:solidFill>
                  <a:schemeClr val="accent1"/>
                </a:solidFill>
              </a:rPr>
              <a:t>Κυκλική πορεία </a:t>
            </a:r>
            <a:endParaRPr/>
          </a:p>
        </p:txBody>
      </p:sp>
      <p:sp>
        <p:nvSpPr>
          <p:cNvPr id="235" name="Google Shape;235;p20"/>
          <p:cNvSpPr txBox="1"/>
          <p:nvPr>
            <p:ph idx="1" type="body"/>
          </p:nvPr>
        </p:nvSpPr>
        <p:spPr>
          <a:xfrm>
            <a:off x="2968620" y="3886467"/>
            <a:ext cx="20206760" cy="8578046"/>
          </a:xfrm>
          <a:prstGeom prst="rect">
            <a:avLst/>
          </a:prstGeom>
          <a:noFill/>
          <a:ln>
            <a:noFill/>
          </a:ln>
        </p:spPr>
        <p:txBody>
          <a:bodyPr anchorCtr="0" anchor="ctr" bIns="50800" lIns="50800" spcFirstLastPara="1" rIns="50800" wrap="square" tIns="50800">
            <a:normAutofit/>
          </a:bodyPr>
          <a:lstStyle/>
          <a:p>
            <a:pPr indent="0" lvl="0" marL="0" rtl="0" algn="r">
              <a:lnSpc>
                <a:spcPct val="100000"/>
              </a:lnSpc>
              <a:spcBef>
                <a:spcPts val="0"/>
              </a:spcBef>
              <a:spcAft>
                <a:spcPts val="0"/>
              </a:spcAft>
              <a:buClr>
                <a:srgbClr val="002060"/>
              </a:buClr>
              <a:buSzPts val="6500"/>
              <a:buFont typeface="Helvetica Neue"/>
              <a:buNone/>
            </a:pPr>
            <a:r>
              <a:rPr b="1" lang="el-GR">
                <a:solidFill>
                  <a:srgbClr val="002060"/>
                </a:solidFill>
              </a:rPr>
              <a:t>«Η </a:t>
            </a:r>
            <a:r>
              <a:rPr b="1" lang="el-GR" u="sng">
                <a:solidFill>
                  <a:srgbClr val="002060"/>
                </a:solidFill>
              </a:rPr>
              <a:t>όλη πορεία, όλες οι δράσεις με αποκορύφωση </a:t>
            </a:r>
            <a:r>
              <a:rPr b="1" lang="el-GR">
                <a:solidFill>
                  <a:srgbClr val="002060"/>
                </a:solidFill>
              </a:rPr>
              <a:t>το δειγματικό μάθημα που έγινε, με την παρουσία γονιών, έδωσαν και έμαθαν σε παιδιά και γονείς πολλά. Επίσης, </a:t>
            </a:r>
            <a:r>
              <a:rPr b="1" lang="el-GR" u="sng">
                <a:solidFill>
                  <a:srgbClr val="002060"/>
                </a:solidFill>
              </a:rPr>
              <a:t>η διαδικασία αυτή καθ’ αυτή του σχεδιασμού,</a:t>
            </a:r>
            <a:r>
              <a:rPr b="1" lang="el-GR">
                <a:solidFill>
                  <a:srgbClr val="002060"/>
                </a:solidFill>
              </a:rPr>
              <a:t> με όλα τα μέλη της ομάδας να αλληλεπιδρούν ισάξια και ισότιμα, αποτέλεσε για όλες μας θετικότατη εμπειρία.»</a:t>
            </a:r>
            <a:endParaRPr/>
          </a:p>
          <a:p>
            <a:pPr indent="0" lvl="0" marL="0" rtl="0" algn="r">
              <a:lnSpc>
                <a:spcPct val="100000"/>
              </a:lnSpc>
              <a:spcBef>
                <a:spcPts val="5900"/>
              </a:spcBef>
              <a:spcAft>
                <a:spcPts val="0"/>
              </a:spcAft>
              <a:buClr>
                <a:srgbClr val="002060"/>
              </a:buClr>
              <a:buSzPts val="6500"/>
              <a:buFont typeface="Helvetica Neue"/>
              <a:buNone/>
            </a:pPr>
            <a:r>
              <a:rPr b="1" lang="el-GR">
                <a:solidFill>
                  <a:srgbClr val="002060"/>
                </a:solidFill>
              </a:rPr>
              <a:t> (Συντονίστρια)</a:t>
            </a:r>
            <a:endParaRPr b="1">
              <a:solidFill>
                <a:srgbClr val="002060"/>
              </a:solidFill>
            </a:endParaRPr>
          </a:p>
          <a:p>
            <a:pPr indent="-222250" lvl="0" marL="635000" rtl="0" algn="r">
              <a:lnSpc>
                <a:spcPct val="100000"/>
              </a:lnSpc>
              <a:spcBef>
                <a:spcPts val="5900"/>
              </a:spcBef>
              <a:spcAft>
                <a:spcPts val="0"/>
              </a:spcAft>
              <a:buClr>
                <a:srgbClr val="000000"/>
              </a:buClr>
              <a:buSzPts val="6500"/>
              <a:buFont typeface="Helvetica Neue"/>
              <a:buNone/>
            </a:pPr>
            <a:r>
              <a:t/>
            </a:r>
            <a:endParaRPr b="1">
              <a:solidFill>
                <a:srgbClr val="002060"/>
              </a:solidFill>
            </a:endParaRPr>
          </a:p>
        </p:txBody>
      </p:sp>
      <p:sp>
        <p:nvSpPr>
          <p:cNvPr id="236" name="Google Shape;236;p20"/>
          <p:cNvSpPr txBox="1"/>
          <p:nvPr>
            <p:ph idx="12" type="sldNum"/>
          </p:nvPr>
        </p:nvSpPr>
        <p:spPr>
          <a:xfrm>
            <a:off x="11946001" y="13081000"/>
            <a:ext cx="479298" cy="471924"/>
          </a:xfrm>
          <a:prstGeom prst="rect">
            <a:avLst/>
          </a:prstGeom>
          <a:noFill/>
          <a:ln>
            <a:noFill/>
          </a:ln>
        </p:spPr>
        <p:txBody>
          <a:bodyPr anchorCtr="0" anchor="t" bIns="50800" lIns="50800" spcFirstLastPara="1" rIns="50800" wrap="square" tIns="50800">
            <a:spAutoFit/>
          </a:bodyPr>
          <a:lstStyle/>
          <a:p>
            <a:pPr indent="0" lvl="0" marL="0" rtl="0" algn="ctr">
              <a:lnSpc>
                <a:spcPct val="100000"/>
              </a:lnSpc>
              <a:spcBef>
                <a:spcPts val="0"/>
              </a:spcBef>
              <a:spcAft>
                <a:spcPts val="0"/>
              </a:spcAft>
              <a:buClr>
                <a:srgbClr val="000000"/>
              </a:buClr>
              <a:buSzPts val="2400"/>
              <a:buFont typeface="Helvetica Neue Light"/>
              <a:buNone/>
            </a:pPr>
            <a:fld id="{00000000-1234-1234-1234-123412341234}" type="slidenum">
              <a:rPr lang="el-G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Image" id="241" name="Google Shape;241;p21"/>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242" name="Google Shape;242;p21"/>
          <p:cNvSpPr txBox="1"/>
          <p:nvPr>
            <p:ph type="title"/>
          </p:nvPr>
        </p:nvSpPr>
        <p:spPr>
          <a:xfrm>
            <a:off x="596348" y="300182"/>
            <a:ext cx="22015425" cy="2286000"/>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chemeClr val="accent1"/>
              </a:buClr>
              <a:buSzPct val="100000"/>
              <a:buFont typeface="Helvetica Neue"/>
              <a:buNone/>
            </a:pPr>
            <a:r>
              <a:rPr b="1" lang="el-GR">
                <a:solidFill>
                  <a:schemeClr val="accent1"/>
                </a:solidFill>
              </a:rPr>
              <a:t>Υποστηρίζοντας την εκπαιδευτικό ως ερευνήτρια - Κυκλική πορεία </a:t>
            </a:r>
            <a:endParaRPr b="1">
              <a:solidFill>
                <a:schemeClr val="accent1"/>
              </a:solidFill>
            </a:endParaRPr>
          </a:p>
        </p:txBody>
      </p:sp>
      <p:sp>
        <p:nvSpPr>
          <p:cNvPr id="243" name="Google Shape;243;p21"/>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lnSpcReduction="10000"/>
          </a:bodyPr>
          <a:lstStyle/>
          <a:p>
            <a:pPr indent="-635000" lvl="0" marL="635000" rtl="0" algn="r">
              <a:lnSpc>
                <a:spcPct val="100000"/>
              </a:lnSpc>
              <a:spcBef>
                <a:spcPts val="0"/>
              </a:spcBef>
              <a:spcAft>
                <a:spcPts val="0"/>
              </a:spcAft>
              <a:buClr>
                <a:srgbClr val="00517F"/>
              </a:buClr>
              <a:buSzPts val="6000"/>
              <a:buFont typeface="Helvetica Neue"/>
              <a:buChar char="•"/>
            </a:pPr>
            <a:r>
              <a:rPr lang="el-GR">
                <a:solidFill>
                  <a:srgbClr val="00517F"/>
                </a:solidFill>
              </a:rPr>
              <a:t>«Έγινα ατομικές συναντήσεις με τις νηπιαγωγούς σε σχέση με τα αποτελέσματα των ερωτηματολογίων των γονιών.  Διαβάζοντας τα ερωτηματολόγια και τις απαντήσεις των γονιών ένιωσα περήφανη γι αυτές και θα ήθελα να το μοιραστώ αυτό μαζί τους.  </a:t>
            </a:r>
            <a:r>
              <a:rPr i="1" lang="el-GR">
                <a:solidFill>
                  <a:srgbClr val="00517F"/>
                </a:solidFill>
              </a:rPr>
              <a:t>Έτσι προτού βρεθούμε στη συνεδρία όλες μαζί είχαμε ατομικές συναντήσεις όπου προσπάθησα συνειδητά να εφαρμόσω τις αρχές της Διερώτησης Εκτίμησης.  Τους ζητούσα συχνά να διαβάσουν θετικά αποσπάσματα και ρωτούσα συχνά τί ένιωθαν ότι τα διάβαζαν</a:t>
            </a:r>
            <a:r>
              <a:rPr i="1" lang="el-GR" u="sng">
                <a:solidFill>
                  <a:srgbClr val="00517F"/>
                </a:solidFill>
              </a:rPr>
              <a:t>.  Αξιοποίησα τη σειρά ερωτήσεων και τη διατύπωση που προτείνονται στο AI</a:t>
            </a:r>
            <a:r>
              <a:rPr i="1" lang="el-GR">
                <a:solidFill>
                  <a:srgbClr val="00517F"/>
                </a:solidFill>
              </a:rPr>
              <a:t>. </a:t>
            </a:r>
            <a:r>
              <a:rPr i="1" lang="el-GR" u="sng">
                <a:solidFill>
                  <a:srgbClr val="00517F"/>
                </a:solidFill>
              </a:rPr>
              <a:t>Ένιωσα ότι είναι πολύ δυνατό κομμάτι να έχουν τη θετική αναγνώριση από τους γονείς που ήταν ένα κομμάτι που από πέρσι μας προβλημάτιζε.  Έπρεπε να δοθεί ο ατομικός και συλλογικός χρόνος για να το απολαύσουν.  Στη συλλογική συνάντηση συνοψίσαμε τα θετικά και διαβάσαμε με ‘θετικό τρόπο’ τα αρνητικά». </a:t>
            </a:r>
            <a:r>
              <a:rPr lang="el-GR" u="sng">
                <a:solidFill>
                  <a:srgbClr val="00517F"/>
                </a:solidFill>
              </a:rPr>
              <a:t> </a:t>
            </a:r>
            <a:endParaRPr u="sng">
              <a:solidFill>
                <a:srgbClr val="00517F"/>
              </a:solidFill>
            </a:endParaRPr>
          </a:p>
          <a:p>
            <a:pPr indent="-254000" lvl="0" marL="635000" rtl="0" algn="l">
              <a:lnSpc>
                <a:spcPct val="100000"/>
              </a:lnSpc>
              <a:spcBef>
                <a:spcPts val="5900"/>
              </a:spcBef>
              <a:spcAft>
                <a:spcPts val="0"/>
              </a:spcAft>
              <a:buClr>
                <a:srgbClr val="000000"/>
              </a:buClr>
              <a:buSzPts val="6000"/>
              <a:buFont typeface="Helvetica Neue"/>
              <a:buNone/>
            </a:pPr>
            <a:r>
              <a:t/>
            </a:r>
            <a:endParaRPr/>
          </a:p>
        </p:txBody>
      </p:sp>
      <p:sp>
        <p:nvSpPr>
          <p:cNvPr id="244" name="Google Shape;244;p21"/>
          <p:cNvSpPr txBox="1"/>
          <p:nvPr/>
        </p:nvSpPr>
        <p:spPr>
          <a:xfrm>
            <a:off x="12675756" y="2415308"/>
            <a:ext cx="10223500" cy="9296400"/>
          </a:xfrm>
          <a:prstGeom prst="rect">
            <a:avLst/>
          </a:prstGeom>
          <a:noFill/>
          <a:ln>
            <a:noFill/>
          </a:ln>
        </p:spPr>
        <p:txBody>
          <a:bodyPr anchorCtr="0" anchor="ctr"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4750"/>
              <a:buFont typeface="Helvetica Neue"/>
              <a:buNone/>
            </a:pPr>
            <a:r>
              <a:t/>
            </a:r>
            <a:endParaRPr b="1" i="0" sz="3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2"/>
          <p:cNvSpPr txBox="1"/>
          <p:nvPr>
            <p:ph type="title"/>
          </p:nvPr>
        </p:nvSpPr>
        <p:spPr>
          <a:xfrm>
            <a:off x="-1" y="355600"/>
            <a:ext cx="23853913" cy="2286000"/>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chemeClr val="accent1"/>
              </a:buClr>
              <a:buSzPct val="100000"/>
              <a:buFont typeface="Helvetica Neue"/>
              <a:buNone/>
            </a:pPr>
            <a:r>
              <a:rPr b="1" lang="el-GR">
                <a:solidFill>
                  <a:schemeClr val="accent1"/>
                </a:solidFill>
              </a:rPr>
              <a:t>Υποστηρίζοντας την εκπαιδευτικό ως ερευνήτρια – Συνεργατικό Πλαίσιο</a:t>
            </a:r>
            <a:endParaRPr>
              <a:solidFill>
                <a:schemeClr val="accent1"/>
              </a:solidFill>
            </a:endParaRPr>
          </a:p>
        </p:txBody>
      </p:sp>
      <p:sp>
        <p:nvSpPr>
          <p:cNvPr id="250" name="Google Shape;250;p22"/>
          <p:cNvSpPr txBox="1"/>
          <p:nvPr>
            <p:ph idx="1" type="body"/>
          </p:nvPr>
        </p:nvSpPr>
        <p:spPr>
          <a:xfrm>
            <a:off x="1569830" y="3586922"/>
            <a:ext cx="21005800" cy="9296400"/>
          </a:xfrm>
          <a:prstGeom prst="rect">
            <a:avLst/>
          </a:prstGeom>
          <a:noFill/>
          <a:ln>
            <a:noFill/>
          </a:ln>
        </p:spPr>
        <p:txBody>
          <a:bodyPr anchorCtr="0" anchor="ctr" bIns="50800" lIns="50800" spcFirstLastPara="1" rIns="50800" wrap="square" tIns="50800">
            <a:normAutofit fontScale="40000" lnSpcReduction="20000"/>
          </a:bodyPr>
          <a:lstStyle/>
          <a:p>
            <a:pPr indent="-469900" lvl="0" marL="635000" rtl="0" algn="l">
              <a:lnSpc>
                <a:spcPct val="100000"/>
              </a:lnSpc>
              <a:spcBef>
                <a:spcPts val="0"/>
              </a:spcBef>
              <a:spcAft>
                <a:spcPts val="0"/>
              </a:spcAft>
              <a:buClr>
                <a:srgbClr val="000000"/>
              </a:buClr>
              <a:buSzPct val="125000"/>
              <a:buFont typeface="Helvetica Neue"/>
              <a:buNone/>
            </a:pPr>
            <a:r>
              <a:t/>
            </a:r>
            <a:endParaRPr>
              <a:solidFill>
                <a:srgbClr val="00517F"/>
              </a:solidFill>
            </a:endParaRPr>
          </a:p>
          <a:p>
            <a:pPr indent="-635000" lvl="0" marL="635000" rtl="0" algn="r">
              <a:lnSpc>
                <a:spcPct val="100000"/>
              </a:lnSpc>
              <a:spcBef>
                <a:spcPts val="5900"/>
              </a:spcBef>
              <a:spcAft>
                <a:spcPts val="0"/>
              </a:spcAft>
              <a:buClr>
                <a:srgbClr val="00517F"/>
              </a:buClr>
              <a:buSzPct val="125000"/>
              <a:buFont typeface="Helvetica Neue"/>
              <a:buChar char="•"/>
            </a:pPr>
            <a:r>
              <a:rPr lang="el-GR" sz="10000">
                <a:solidFill>
                  <a:srgbClr val="00517F"/>
                </a:solidFill>
              </a:rPr>
              <a:t>Βασική μου επιδίωξη στην οργάνωση της δράσης να οργανωθούν τα εργαστήρια από τις νηπιαγωγούς αλλά να δοθεί ανατροφοδότηση από όλους για τα παιχνίδια των εργαστηρίων (ΕΔΕ, επιμορφωτικά, υποστηρίκτρια).  Αυτό ήταν μια διαδικασία που ακολουθήθηκε και κατά την περσινή χρονιά και αποτιμήθηκε ως πολύ θετική.  Αυτό όμως που επιδίωξα φέτος (πέρiσι δεν το έκανα τόσο αυστηρά γιατί ίσως να μην ήταν έτοιμο το σχολείο και ίσως εγώ να μην ένιωθα σίγουρη για το ρόλο μου και τις αρχές της θετικής εκπαίδευσης</a:t>
            </a:r>
            <a:r>
              <a:rPr lang="el-GR" sz="10000" u="sng">
                <a:solidFill>
                  <a:srgbClr val="00517F"/>
                </a:solidFill>
              </a:rPr>
              <a:t>)  στη δική μου ανατροφοδότηση για τα εργαστήρια είναι να βοηθήσω τις συναδέλφους να κάμουν αντιστοιχία μία προς μία τις δραστηριότητες του εργαστηρίου με τις αρχές της Θετικής εκπαίδευσης.  Αυτό φαίνεται να βοήθησε γιατί στον απολογισμό των εργαστηρίων η διευθύντρια τόνισε πολύ έντονα ότι  σε σύγκριση με πέρσι θεωρεί ότι τα φετινά ήταν πιο στοχευμένα.  Παράλληλη επιδίωξη η ομαδική αυτή οργάνωση των εργαστηρίων να φέρει ακόμη πιο κοντά τις συναδέλφους, όπως και έγινε απ΄ ότι φάνηκε.   </a:t>
            </a:r>
            <a:r>
              <a:rPr lang="el-GR" sz="10000">
                <a:solidFill>
                  <a:srgbClr val="00517F"/>
                </a:solidFill>
              </a:rPr>
              <a:t>Έχουν επίσης σχεδιαστεί ερωτηματολόγια για γονείς επιδιώκοντας να αναγνωρίσει το σχολείο το πόσο χρήσιμο είναι να τους εμπλέξεις και να δεις την δική τους οπτική.</a:t>
            </a:r>
            <a:endParaRPr sz="10000">
              <a:solidFill>
                <a:srgbClr val="00517F"/>
              </a:solidFill>
            </a:endParaRPr>
          </a:p>
          <a:p>
            <a:pPr indent="0" lvl="0" marL="0" rtl="0" algn="r">
              <a:lnSpc>
                <a:spcPct val="100000"/>
              </a:lnSpc>
              <a:spcBef>
                <a:spcPts val="5900"/>
              </a:spcBef>
              <a:spcAft>
                <a:spcPts val="0"/>
              </a:spcAft>
              <a:buClr>
                <a:srgbClr val="00517F"/>
              </a:buClr>
              <a:buSzPct val="125000"/>
              <a:buFont typeface="Helvetica Neue"/>
              <a:buNone/>
            </a:pPr>
            <a:r>
              <a:rPr lang="el-GR">
                <a:solidFill>
                  <a:srgbClr val="00517F"/>
                </a:solidFill>
              </a:rPr>
              <a:t> </a:t>
            </a:r>
            <a:r>
              <a:rPr lang="el-GR"/>
              <a:t> </a:t>
            </a:r>
            <a:r>
              <a:rPr b="1" lang="el-GR" sz="10000">
                <a:solidFill>
                  <a:srgbClr val="002060"/>
                </a:solidFill>
              </a:rPr>
              <a:t>(Υποστηρίκτρια)</a:t>
            </a:r>
            <a:endParaRPr/>
          </a:p>
          <a:p>
            <a:pPr indent="-317500" lvl="0" marL="635000" rtl="0" algn="l">
              <a:lnSpc>
                <a:spcPct val="100000"/>
              </a:lnSpc>
              <a:spcBef>
                <a:spcPts val="5900"/>
              </a:spcBef>
              <a:spcAft>
                <a:spcPts val="0"/>
              </a:spcAft>
              <a:buClr>
                <a:srgbClr val="000000"/>
              </a:buClr>
              <a:buSzPct val="125000"/>
              <a:buFont typeface="Helvetica Neue"/>
              <a:buNone/>
            </a:pPr>
            <a:r>
              <a:t/>
            </a:r>
            <a:endParaRPr sz="10000"/>
          </a:p>
          <a:p>
            <a:pPr indent="-469900" lvl="0" marL="635000" rtl="0" algn="l">
              <a:lnSpc>
                <a:spcPct val="100000"/>
              </a:lnSpc>
              <a:spcBef>
                <a:spcPts val="5900"/>
              </a:spcBef>
              <a:spcAft>
                <a:spcPts val="0"/>
              </a:spcAft>
              <a:buClr>
                <a:srgbClr val="000000"/>
              </a:buClr>
              <a:buSzPct val="125000"/>
              <a:buFont typeface="Helvetica Neue"/>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Image" id="255" name="Google Shape;255;p23"/>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256" name="Google Shape;256;p23"/>
          <p:cNvSpPr txBox="1"/>
          <p:nvPr>
            <p:ph type="title"/>
          </p:nvPr>
        </p:nvSpPr>
        <p:spPr>
          <a:xfrm>
            <a:off x="2437246" y="1907309"/>
            <a:ext cx="210058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517F"/>
              </a:buClr>
              <a:buSzPts val="8000"/>
              <a:buFont typeface="Helvetica Neue"/>
              <a:buNone/>
            </a:pPr>
            <a:r>
              <a:rPr lang="el-GR" sz="8000">
                <a:solidFill>
                  <a:srgbClr val="00517F"/>
                </a:solidFill>
              </a:rPr>
              <a:t>Πώς η ΥΕΜ επηρεάζει και τροφοδοτεί την συμμετοχή των εκπαιδευτικών στο ευρωπαϊκό Πρόγραμμα;  </a:t>
            </a:r>
            <a:br>
              <a:rPr lang="el-GR" sz="8000">
                <a:solidFill>
                  <a:srgbClr val="00517F"/>
                </a:solidFill>
              </a:rPr>
            </a:br>
            <a:endParaRPr sz="8000">
              <a:solidFill>
                <a:srgbClr val="00517F"/>
              </a:solidFill>
            </a:endParaRPr>
          </a:p>
        </p:txBody>
      </p:sp>
      <p:sp>
        <p:nvSpPr>
          <p:cNvPr id="257" name="Google Shape;257;p23"/>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254000" lvl="0" marL="635000" rtl="0" algn="l">
              <a:lnSpc>
                <a:spcPct val="100000"/>
              </a:lnSpc>
              <a:spcBef>
                <a:spcPts val="0"/>
              </a:spcBef>
              <a:spcAft>
                <a:spcPts val="0"/>
              </a:spcAft>
              <a:buClr>
                <a:srgbClr val="000000"/>
              </a:buClr>
              <a:buSzPts val="6000"/>
              <a:buFont typeface="Helvetica Neue"/>
              <a:buNone/>
            </a:pPr>
            <a:r>
              <a:t/>
            </a:r>
            <a:endParaRPr/>
          </a:p>
          <a:p>
            <a:pPr indent="0" lvl="0" marL="0" rtl="0" algn="l">
              <a:lnSpc>
                <a:spcPct val="100000"/>
              </a:lnSpc>
              <a:spcBef>
                <a:spcPts val="5900"/>
              </a:spcBef>
              <a:spcAft>
                <a:spcPts val="0"/>
              </a:spcAft>
              <a:buClr>
                <a:srgbClr val="000000"/>
              </a:buClr>
              <a:buSzPts val="6000"/>
              <a:buFont typeface="Helvetica Neue"/>
              <a:buNone/>
            </a:pPr>
            <a:r>
              <a:t/>
            </a:r>
            <a:endParaRPr/>
          </a:p>
          <a:p>
            <a:pPr indent="-635000" lvl="0" marL="635000" rtl="0" algn="l">
              <a:lnSpc>
                <a:spcPct val="100000"/>
              </a:lnSpc>
              <a:spcBef>
                <a:spcPts val="5900"/>
              </a:spcBef>
              <a:spcAft>
                <a:spcPts val="0"/>
              </a:spcAft>
              <a:buClr>
                <a:srgbClr val="00517F"/>
              </a:buClr>
              <a:buSzPts val="6000"/>
              <a:buFont typeface="Helvetica Neue"/>
              <a:buChar char="•"/>
            </a:pPr>
            <a:r>
              <a:rPr b="1" lang="el-GR">
                <a:solidFill>
                  <a:srgbClr val="00517F"/>
                </a:solidFill>
              </a:rPr>
              <a:t>Αναζήτηση των οπτικών όλων των εμπλεκομένων</a:t>
            </a:r>
            <a:endParaRPr/>
          </a:p>
          <a:p>
            <a:pPr indent="-635000" lvl="0" marL="635000" rtl="0" algn="l">
              <a:lnSpc>
                <a:spcPct val="100000"/>
              </a:lnSpc>
              <a:spcBef>
                <a:spcPts val="5900"/>
              </a:spcBef>
              <a:spcAft>
                <a:spcPts val="0"/>
              </a:spcAft>
              <a:buClr>
                <a:srgbClr val="00517F"/>
              </a:buClr>
              <a:buSzPts val="6000"/>
              <a:buFont typeface="Helvetica Neue"/>
              <a:buChar char="•"/>
            </a:pPr>
            <a:r>
              <a:rPr b="1" lang="el-GR">
                <a:solidFill>
                  <a:srgbClr val="00517F"/>
                </a:solidFill>
              </a:rPr>
              <a:t>Εμβάθυνση στο θεωρητικό Υπόβαθρο του προγράμματος </a:t>
            </a:r>
            <a:endParaRPr/>
          </a:p>
          <a:p>
            <a:pPr indent="-635000" lvl="0" marL="635000" rtl="0" algn="l">
              <a:lnSpc>
                <a:spcPct val="100000"/>
              </a:lnSpc>
              <a:spcBef>
                <a:spcPts val="5900"/>
              </a:spcBef>
              <a:spcAft>
                <a:spcPts val="0"/>
              </a:spcAft>
              <a:buClr>
                <a:srgbClr val="00517F"/>
              </a:buClr>
              <a:buSzPts val="6000"/>
              <a:buFont typeface="Helvetica Neue"/>
              <a:buChar char="•"/>
            </a:pPr>
            <a:r>
              <a:rPr b="1" lang="el-GR">
                <a:solidFill>
                  <a:srgbClr val="00517F"/>
                </a:solidFill>
              </a:rPr>
              <a:t>Κριτική θεώρηση του υλικού  </a:t>
            </a:r>
            <a:endParaRPr/>
          </a:p>
          <a:p>
            <a:pPr indent="-254000" lvl="0" marL="635000" rtl="0" algn="l">
              <a:lnSpc>
                <a:spcPct val="100000"/>
              </a:lnSpc>
              <a:spcBef>
                <a:spcPts val="5900"/>
              </a:spcBef>
              <a:spcAft>
                <a:spcPts val="0"/>
              </a:spcAft>
              <a:buClr>
                <a:srgbClr val="000000"/>
              </a:buClr>
              <a:buSzPts val="6000"/>
              <a:buFont typeface="Helvetica Neue"/>
              <a:buNone/>
            </a:pPr>
            <a:r>
              <a:t/>
            </a:r>
            <a:endParaRPr b="1">
              <a:solidFill>
                <a:srgbClr val="00517F"/>
              </a:solidFill>
            </a:endParaRPr>
          </a:p>
          <a:p>
            <a:pPr indent="-254000" lvl="0" marL="635000" rtl="0" algn="l">
              <a:lnSpc>
                <a:spcPct val="100000"/>
              </a:lnSpc>
              <a:spcBef>
                <a:spcPts val="5900"/>
              </a:spcBef>
              <a:spcAft>
                <a:spcPts val="0"/>
              </a:spcAft>
              <a:buClr>
                <a:srgbClr val="000000"/>
              </a:buClr>
              <a:buSzPts val="6000"/>
              <a:buFont typeface="Helvetica Neue"/>
              <a:buNone/>
            </a:pPr>
            <a:r>
              <a:t/>
            </a:r>
            <a:endParaRPr/>
          </a:p>
          <a:p>
            <a:pPr indent="0" lvl="0" marL="0" rtl="0" algn="l">
              <a:lnSpc>
                <a:spcPct val="100000"/>
              </a:lnSpc>
              <a:spcBef>
                <a:spcPts val="590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Image" id="70" name="Google Shape;70;p3"/>
          <p:cNvPicPr preferRelativeResize="0"/>
          <p:nvPr/>
        </p:nvPicPr>
        <p:blipFill rotWithShape="1">
          <a:blip r:embed="rId3">
            <a:alphaModFix/>
          </a:blip>
          <a:srcRect b="0" l="0" r="0" t="0"/>
          <a:stretch/>
        </p:blipFill>
        <p:spPr>
          <a:xfrm>
            <a:off x="1076727" y="2196412"/>
            <a:ext cx="24031339" cy="19944994"/>
          </a:xfrm>
          <a:prstGeom prst="rect">
            <a:avLst/>
          </a:prstGeom>
          <a:noFill/>
          <a:ln>
            <a:noFill/>
          </a:ln>
        </p:spPr>
      </p:pic>
      <p:sp>
        <p:nvSpPr>
          <p:cNvPr id="71" name="Google Shape;71;p3"/>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517F"/>
              </a:buClr>
              <a:buSzPts val="11200"/>
              <a:buFont typeface="Helvetica Neue"/>
              <a:buNone/>
            </a:pPr>
            <a:r>
              <a:rPr b="1" lang="el-GR">
                <a:solidFill>
                  <a:srgbClr val="00517F"/>
                </a:solidFill>
              </a:rPr>
              <a:t>Δομή Παρουσίασης </a:t>
            </a:r>
            <a:endParaRPr b="1">
              <a:solidFill>
                <a:srgbClr val="00517F"/>
              </a:solidFill>
            </a:endParaRPr>
          </a:p>
        </p:txBody>
      </p:sp>
      <p:sp>
        <p:nvSpPr>
          <p:cNvPr id="72" name="Google Shape;72;p3"/>
          <p:cNvSpPr txBox="1"/>
          <p:nvPr>
            <p:ph idx="1" type="body"/>
          </p:nvPr>
        </p:nvSpPr>
        <p:spPr>
          <a:xfrm>
            <a:off x="1689100" y="2473739"/>
            <a:ext cx="21005800" cy="9296400"/>
          </a:xfrm>
          <a:prstGeom prst="rect">
            <a:avLst/>
          </a:prstGeom>
          <a:noFill/>
          <a:ln>
            <a:noFill/>
          </a:ln>
        </p:spPr>
        <p:txBody>
          <a:bodyPr anchorCtr="0" anchor="ctr" bIns="50800" lIns="50800" spcFirstLastPara="1" rIns="50800" wrap="square" tIns="50800">
            <a:normAutofit fontScale="70000" lnSpcReduction="20000"/>
          </a:bodyPr>
          <a:lstStyle/>
          <a:p>
            <a:pPr indent="-368300" lvl="0" marL="635000" rtl="0" algn="l">
              <a:lnSpc>
                <a:spcPct val="100000"/>
              </a:lnSpc>
              <a:spcBef>
                <a:spcPts val="0"/>
              </a:spcBef>
              <a:spcAft>
                <a:spcPts val="0"/>
              </a:spcAft>
              <a:buClr>
                <a:srgbClr val="000000"/>
              </a:buClr>
              <a:buSzPct val="125000"/>
              <a:buFont typeface="Helvetica Neue"/>
              <a:buNone/>
            </a:pPr>
            <a:r>
              <a:t/>
            </a:r>
            <a:endParaRPr/>
          </a:p>
          <a:p>
            <a:pPr indent="-635000" lvl="0" marL="635000" rtl="0" algn="l">
              <a:lnSpc>
                <a:spcPct val="100000"/>
              </a:lnSpc>
              <a:spcBef>
                <a:spcPts val="5900"/>
              </a:spcBef>
              <a:spcAft>
                <a:spcPts val="0"/>
              </a:spcAft>
              <a:buClr>
                <a:srgbClr val="00517F"/>
              </a:buClr>
              <a:buSzPct val="125000"/>
              <a:buFont typeface="Helvetica Neue"/>
              <a:buChar char="•"/>
            </a:pPr>
            <a:r>
              <a:rPr b="1" lang="el-GR">
                <a:solidFill>
                  <a:srgbClr val="00517F"/>
                </a:solidFill>
              </a:rPr>
              <a:t>Επαγγελματική Μάθηση των εκπαιδευτικών  </a:t>
            </a:r>
            <a:endParaRPr/>
          </a:p>
          <a:p>
            <a:pPr indent="-635000" lvl="1" marL="1270000" rtl="0" algn="l">
              <a:lnSpc>
                <a:spcPct val="100000"/>
              </a:lnSpc>
              <a:spcBef>
                <a:spcPts val="5900"/>
              </a:spcBef>
              <a:spcAft>
                <a:spcPts val="0"/>
              </a:spcAft>
              <a:buClr>
                <a:srgbClr val="00517F"/>
              </a:buClr>
              <a:buSzPct val="125000"/>
              <a:buFont typeface="Helvetica Neue"/>
              <a:buChar char="•"/>
            </a:pPr>
            <a:r>
              <a:rPr b="1" lang="el-GR">
                <a:solidFill>
                  <a:srgbClr val="00517F"/>
                </a:solidFill>
              </a:rPr>
              <a:t>Πρόγραμμα ΥΕΜ</a:t>
            </a:r>
            <a:endParaRPr/>
          </a:p>
          <a:p>
            <a:pPr indent="-635000" lvl="1" marL="1270000" rtl="0" algn="l">
              <a:lnSpc>
                <a:spcPct val="100000"/>
              </a:lnSpc>
              <a:spcBef>
                <a:spcPts val="5900"/>
              </a:spcBef>
              <a:spcAft>
                <a:spcPts val="0"/>
              </a:spcAft>
              <a:buClr>
                <a:srgbClr val="00517F"/>
              </a:buClr>
              <a:buSzPct val="125000"/>
              <a:buFont typeface="Helvetica Neue"/>
              <a:buChar char="•"/>
            </a:pPr>
            <a:r>
              <a:rPr b="1" lang="el-GR">
                <a:solidFill>
                  <a:srgbClr val="00517F"/>
                </a:solidFill>
              </a:rPr>
              <a:t>Ευρωπαϊκό πρόγραμμα Resilience Preschool  </a:t>
            </a:r>
            <a:endParaRPr/>
          </a:p>
          <a:p>
            <a:pPr indent="-635000" lvl="0" marL="635000" rtl="0" algn="l">
              <a:lnSpc>
                <a:spcPct val="100000"/>
              </a:lnSpc>
              <a:spcBef>
                <a:spcPts val="5900"/>
              </a:spcBef>
              <a:spcAft>
                <a:spcPts val="0"/>
              </a:spcAft>
              <a:buClr>
                <a:srgbClr val="00517F"/>
              </a:buClr>
              <a:buSzPct val="125000"/>
              <a:buFont typeface="Helvetica Neue"/>
              <a:buChar char="•"/>
            </a:pPr>
            <a:r>
              <a:rPr b="1" lang="el-GR">
                <a:solidFill>
                  <a:srgbClr val="00517F"/>
                </a:solidFill>
              </a:rPr>
              <a:t>Ερευνητικά Ερωτήματα</a:t>
            </a:r>
            <a:endParaRPr/>
          </a:p>
          <a:p>
            <a:pPr indent="-635000" lvl="0" marL="635000" rtl="0" algn="l">
              <a:lnSpc>
                <a:spcPct val="100000"/>
              </a:lnSpc>
              <a:spcBef>
                <a:spcPts val="5900"/>
              </a:spcBef>
              <a:spcAft>
                <a:spcPts val="0"/>
              </a:spcAft>
              <a:buClr>
                <a:srgbClr val="00517F"/>
              </a:buClr>
              <a:buSzPct val="125000"/>
              <a:buFont typeface="Helvetica Neue"/>
              <a:buChar char="•"/>
            </a:pPr>
            <a:r>
              <a:rPr b="1" lang="el-GR">
                <a:solidFill>
                  <a:srgbClr val="00517F"/>
                </a:solidFill>
              </a:rPr>
              <a:t>Ο Ρόλος της Υποστηρίκτριας του Π.Ι.Κ </a:t>
            </a:r>
            <a:endParaRPr/>
          </a:p>
          <a:p>
            <a:pPr indent="-635000" lvl="0" marL="635000" rtl="0" algn="l">
              <a:lnSpc>
                <a:spcPct val="100000"/>
              </a:lnSpc>
              <a:spcBef>
                <a:spcPts val="5900"/>
              </a:spcBef>
              <a:spcAft>
                <a:spcPts val="0"/>
              </a:spcAft>
              <a:buClr>
                <a:srgbClr val="00517F"/>
              </a:buClr>
              <a:buSzPct val="125000"/>
              <a:buFont typeface="Helvetica Neue"/>
              <a:buChar char="•"/>
            </a:pPr>
            <a:r>
              <a:rPr b="1" lang="el-GR">
                <a:solidFill>
                  <a:srgbClr val="00517F"/>
                </a:solidFill>
              </a:rPr>
              <a:t>Ο Ρόλος των εκπαιδευτικών ως ερευνήτριες  </a:t>
            </a:r>
            <a:endParaRPr b="1">
              <a:solidFill>
                <a:srgbClr val="00517F"/>
              </a:solidFill>
            </a:endParaRPr>
          </a:p>
          <a:p>
            <a:pPr indent="-635000" lvl="0" marL="635000" rtl="0" algn="l">
              <a:lnSpc>
                <a:spcPct val="100000"/>
              </a:lnSpc>
              <a:spcBef>
                <a:spcPts val="5900"/>
              </a:spcBef>
              <a:spcAft>
                <a:spcPts val="0"/>
              </a:spcAft>
              <a:buClr>
                <a:srgbClr val="00517F"/>
              </a:buClr>
              <a:buSzPct val="125000"/>
              <a:buFont typeface="Helvetica Neue"/>
              <a:buChar char="•"/>
            </a:pPr>
            <a:r>
              <a:rPr b="1" lang="el-GR">
                <a:solidFill>
                  <a:srgbClr val="00517F"/>
                </a:solidFill>
              </a:rPr>
              <a:t>Η αλληλεπίδραση και η εξέλιξη των ρόλων με στόχο την υποστήριξη του εκπαιδευτικού ως ερευνητή και ως στοχαζόμενου επαγγελματία  </a:t>
            </a:r>
            <a:endParaRPr b="1">
              <a:solidFill>
                <a:srgbClr val="00517F"/>
              </a:solidFill>
            </a:endParaRPr>
          </a:p>
          <a:p>
            <a:pPr indent="0" lvl="0" marL="0" rtl="0" algn="l">
              <a:lnSpc>
                <a:spcPct val="100000"/>
              </a:lnSpc>
              <a:spcBef>
                <a:spcPts val="5900"/>
              </a:spcBef>
              <a:spcAft>
                <a:spcPts val="0"/>
              </a:spcAft>
              <a:buClr>
                <a:srgbClr val="000000"/>
              </a:buClr>
              <a:buSzPct val="125000"/>
              <a:buFont typeface="Helvetica Neue"/>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0" y="0"/>
            <a:ext cx="24384000" cy="2286000"/>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rgbClr val="00517F"/>
              </a:buClr>
              <a:buSzPct val="100000"/>
              <a:buFont typeface="Helvetica Neue"/>
              <a:buNone/>
            </a:pPr>
            <a:r>
              <a:rPr b="1" lang="el-GR" sz="10700">
                <a:solidFill>
                  <a:srgbClr val="00517F"/>
                </a:solidFill>
              </a:rPr>
              <a:t>Επαγγελματική Μάθηση των εκπαιδευτικών</a:t>
            </a:r>
            <a:r>
              <a:rPr b="1" lang="el-GR">
                <a:solidFill>
                  <a:srgbClr val="00517F"/>
                </a:solidFill>
              </a:rPr>
              <a:t>    </a:t>
            </a:r>
            <a:endParaRPr b="1">
              <a:solidFill>
                <a:srgbClr val="00517F"/>
              </a:solidFill>
            </a:endParaRPr>
          </a:p>
        </p:txBody>
      </p:sp>
      <p:grpSp>
        <p:nvGrpSpPr>
          <p:cNvPr id="78" name="Google Shape;78;p4"/>
          <p:cNvGrpSpPr/>
          <p:nvPr/>
        </p:nvGrpSpPr>
        <p:grpSpPr>
          <a:xfrm>
            <a:off x="4486638" y="2152073"/>
            <a:ext cx="15909486" cy="9271113"/>
            <a:chOff x="2548156" y="0"/>
            <a:chExt cx="15909486" cy="9271113"/>
          </a:xfrm>
        </p:grpSpPr>
        <p:sp>
          <p:nvSpPr>
            <p:cNvPr id="79" name="Google Shape;79;p4"/>
            <p:cNvSpPr/>
            <p:nvPr/>
          </p:nvSpPr>
          <p:spPr>
            <a:xfrm>
              <a:off x="2548156" y="0"/>
              <a:ext cx="9245827" cy="9245827"/>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txBox="1"/>
            <p:nvPr/>
          </p:nvSpPr>
          <p:spPr>
            <a:xfrm>
              <a:off x="3839240" y="1090281"/>
              <a:ext cx="5330927" cy="70652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Helvetica Neue"/>
                <a:buNone/>
              </a:pPr>
              <a:r>
                <a:t/>
              </a:r>
              <a:endParaRPr b="1" i="0" sz="2400" u="none" cap="none" strike="noStrike">
                <a:solidFill>
                  <a:schemeClr val="dk1"/>
                </a:solidFill>
                <a:latin typeface="Helvetica Neue"/>
                <a:ea typeface="Helvetica Neue"/>
                <a:cs typeface="Helvetica Neue"/>
                <a:sym typeface="Helvetica Neue"/>
              </a:endParaRPr>
            </a:p>
          </p:txBody>
        </p:sp>
        <p:sp>
          <p:nvSpPr>
            <p:cNvPr id="81" name="Google Shape;81;p4"/>
            <p:cNvSpPr/>
            <p:nvPr/>
          </p:nvSpPr>
          <p:spPr>
            <a:xfrm>
              <a:off x="9211815" y="25286"/>
              <a:ext cx="9245827" cy="9245827"/>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txBox="1"/>
            <p:nvPr/>
          </p:nvSpPr>
          <p:spPr>
            <a:xfrm>
              <a:off x="11835631" y="1115568"/>
              <a:ext cx="5330927" cy="706526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Helvetica Neue"/>
                <a:buNone/>
              </a:pPr>
              <a:r>
                <a:t/>
              </a:r>
              <a:endParaRPr b="1" i="0" sz="24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840"/>
                </a:spcBef>
                <a:spcAft>
                  <a:spcPts val="0"/>
                </a:spcAft>
                <a:buClr>
                  <a:schemeClr val="dk1"/>
                </a:buClr>
                <a:buSzPts val="2400"/>
                <a:buFont typeface="Helvetica Neue"/>
                <a:buNone/>
              </a:pPr>
              <a:r>
                <a:rPr b="1" i="0" lang="el-GR" sz="2400" u="none" cap="none" strike="noStrike">
                  <a:solidFill>
                    <a:schemeClr val="dk1"/>
                  </a:solidFill>
                  <a:latin typeface="Helvetica Neue"/>
                  <a:ea typeface="Helvetica Neue"/>
                  <a:cs typeface="Helvetica Neue"/>
                  <a:sym typeface="Helvetica Neue"/>
                </a:rPr>
                <a:t> </a:t>
              </a:r>
              <a:endParaRPr/>
            </a:p>
            <a:p>
              <a:pPr indent="0" lvl="0" marL="0" marR="0" rtl="0" algn="ctr">
                <a:lnSpc>
                  <a:spcPct val="90000"/>
                </a:lnSpc>
                <a:spcBef>
                  <a:spcPts val="840"/>
                </a:spcBef>
                <a:spcAft>
                  <a:spcPts val="0"/>
                </a:spcAft>
                <a:buClr>
                  <a:srgbClr val="000000"/>
                </a:buClr>
                <a:buSzPts val="2400"/>
                <a:buFont typeface="Helvetica Neue"/>
                <a:buNone/>
              </a:pPr>
              <a:r>
                <a:t/>
              </a:r>
              <a:endParaRPr b="1" i="0" sz="2400" u="none" cap="none" strike="noStrike">
                <a:solidFill>
                  <a:schemeClr val="dk1"/>
                </a:solidFill>
                <a:latin typeface="Helvetica Neue"/>
                <a:ea typeface="Helvetica Neue"/>
                <a:cs typeface="Helvetica Neue"/>
                <a:sym typeface="Helvetica Neue"/>
              </a:endParaRPr>
            </a:p>
          </p:txBody>
        </p:sp>
      </p:grpSp>
      <p:sp>
        <p:nvSpPr>
          <p:cNvPr id="83" name="Google Shape;83;p4"/>
          <p:cNvSpPr txBox="1"/>
          <p:nvPr/>
        </p:nvSpPr>
        <p:spPr>
          <a:xfrm rot="-5400000">
            <a:off x="10108451" y="6483585"/>
            <a:ext cx="5081519" cy="10259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l-GR" sz="3000" u="none" cap="none" strike="noStrike">
                <a:solidFill>
                  <a:srgbClr val="000000"/>
                </a:solidFill>
                <a:latin typeface="Helvetica Neue"/>
                <a:ea typeface="Helvetica Neue"/>
                <a:cs typeface="Helvetica Neue"/>
                <a:sym typeface="Helvetica Neue"/>
              </a:rPr>
              <a:t>ΥΠΟΣΤΗΡΙΚΤΡΙΑ ΤΟΥ Π.Ι.Κ</a:t>
            </a:r>
            <a:endParaRPr/>
          </a:p>
          <a:p>
            <a:pPr indent="0" lvl="0" marL="0" marR="0" rtl="0" algn="ctr">
              <a:lnSpc>
                <a:spcPct val="100000"/>
              </a:lnSpc>
              <a:spcBef>
                <a:spcPts val="0"/>
              </a:spcBef>
              <a:spcAft>
                <a:spcPts val="0"/>
              </a:spcAft>
              <a:buClr>
                <a:srgbClr val="000000"/>
              </a:buClr>
              <a:buSzPts val="3000"/>
              <a:buFont typeface="Helvetica Neue"/>
              <a:buNone/>
            </a:pPr>
            <a:r>
              <a:rPr b="1" i="0" lang="el-GR" sz="3000" u="none" cap="none" strike="noStrike">
                <a:solidFill>
                  <a:srgbClr val="000000"/>
                </a:solidFill>
                <a:latin typeface="Helvetica Neue"/>
                <a:ea typeface="Helvetica Neue"/>
                <a:cs typeface="Helvetica Neue"/>
                <a:sym typeface="Helvetica Neue"/>
              </a:rPr>
              <a:t>ΕΚΠΑΙΔΕΥΤΙΚΟΙ </a:t>
            </a:r>
            <a:endParaRPr/>
          </a:p>
        </p:txBody>
      </p:sp>
      <p:pic>
        <p:nvPicPr>
          <p:cNvPr id="84" name="Google Shape;84;p4"/>
          <p:cNvPicPr preferRelativeResize="0"/>
          <p:nvPr/>
        </p:nvPicPr>
        <p:blipFill rotWithShape="1">
          <a:blip r:embed="rId3">
            <a:alphaModFix/>
          </a:blip>
          <a:srcRect b="28694" l="30939" r="31579" t="19980"/>
          <a:stretch/>
        </p:blipFill>
        <p:spPr>
          <a:xfrm>
            <a:off x="5236511" y="4361027"/>
            <a:ext cx="6678400" cy="5141607"/>
          </a:xfrm>
          <a:prstGeom prst="rect">
            <a:avLst/>
          </a:prstGeom>
          <a:noFill/>
          <a:ln>
            <a:noFill/>
          </a:ln>
        </p:spPr>
      </p:pic>
      <p:pic>
        <p:nvPicPr>
          <p:cNvPr id="85" name="Google Shape;85;p4"/>
          <p:cNvPicPr preferRelativeResize="0"/>
          <p:nvPr/>
        </p:nvPicPr>
        <p:blipFill rotWithShape="1">
          <a:blip r:embed="rId4">
            <a:alphaModFix/>
          </a:blip>
          <a:srcRect b="0" l="0" r="0" t="0"/>
          <a:stretch/>
        </p:blipFill>
        <p:spPr>
          <a:xfrm>
            <a:off x="14824363" y="3098938"/>
            <a:ext cx="3851562" cy="6399520"/>
          </a:xfrm>
          <a:prstGeom prst="rect">
            <a:avLst/>
          </a:prstGeom>
          <a:noFill/>
          <a:ln>
            <a:noFill/>
          </a:ln>
        </p:spPr>
      </p:pic>
      <p:sp>
        <p:nvSpPr>
          <p:cNvPr id="86" name="Google Shape;86;p4"/>
          <p:cNvSpPr txBox="1"/>
          <p:nvPr/>
        </p:nvSpPr>
        <p:spPr>
          <a:xfrm>
            <a:off x="7370618" y="2936622"/>
            <a:ext cx="3103418" cy="121058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517F"/>
              </a:buClr>
              <a:buSzPts val="7200"/>
              <a:buFont typeface="Helvetica Neue"/>
              <a:buNone/>
            </a:pPr>
            <a:r>
              <a:rPr b="1" i="0" lang="el-GR" sz="7200" u="none" cap="none" strike="noStrike">
                <a:solidFill>
                  <a:srgbClr val="00517F"/>
                </a:solidFill>
                <a:latin typeface="Helvetica Neue"/>
                <a:ea typeface="Helvetica Neue"/>
                <a:cs typeface="Helvetica Neue"/>
                <a:sym typeface="Helvetica Neue"/>
              </a:rPr>
              <a:t>ΥΕΜ</a:t>
            </a:r>
            <a:r>
              <a:rPr b="1" i="0" lang="el-GR" sz="4800" u="none" cap="none" strike="noStrike">
                <a:solidFill>
                  <a:srgbClr val="000000"/>
                </a:solidFill>
                <a:latin typeface="Helvetica Neue"/>
                <a:ea typeface="Helvetica Neue"/>
                <a:cs typeface="Helvetica Neue"/>
                <a:sym typeface="Helvetica Neue"/>
              </a:rPr>
              <a:t> </a:t>
            </a:r>
            <a:endParaRPr b="1" i="0" sz="4800" u="none" cap="none" strike="noStrike">
              <a:solidFill>
                <a:srgbClr val="000000"/>
              </a:solidFill>
              <a:latin typeface="Helvetica Neue"/>
              <a:ea typeface="Helvetica Neue"/>
              <a:cs typeface="Helvetica Neue"/>
              <a:sym typeface="Helvetica Neue"/>
            </a:endParaRPr>
          </a:p>
        </p:txBody>
      </p:sp>
      <p:pic>
        <p:nvPicPr>
          <p:cNvPr descr="Image" id="87" name="Google Shape;87;p4"/>
          <p:cNvPicPr preferRelativeResize="0"/>
          <p:nvPr/>
        </p:nvPicPr>
        <p:blipFill rotWithShape="1">
          <a:blip r:embed="rId5">
            <a:alphaModFix/>
          </a:blip>
          <a:srcRect b="0" l="0" r="0" t="0"/>
          <a:stretch/>
        </p:blipFill>
        <p:spPr>
          <a:xfrm>
            <a:off x="1076727" y="2168703"/>
            <a:ext cx="24031339" cy="199449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Image" id="92" name="Google Shape;92;p5"/>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93" name="Google Shape;93;p5"/>
          <p:cNvSpPr txBox="1"/>
          <p:nvPr>
            <p:ph type="title"/>
          </p:nvPr>
        </p:nvSpPr>
        <p:spPr>
          <a:xfrm>
            <a:off x="2437246" y="1907309"/>
            <a:ext cx="210058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517F"/>
              </a:buClr>
              <a:buSzPts val="8000"/>
              <a:buFont typeface="Helvetica Neue"/>
              <a:buNone/>
            </a:pPr>
            <a:r>
              <a:rPr b="1" lang="el-GR" sz="8000">
                <a:solidFill>
                  <a:srgbClr val="00517F"/>
                </a:solidFill>
              </a:rPr>
              <a:t>Ερευνητικά ερωτήματα</a:t>
            </a:r>
            <a:br>
              <a:rPr b="1" lang="el-GR" sz="8000">
                <a:solidFill>
                  <a:srgbClr val="00517F"/>
                </a:solidFill>
              </a:rPr>
            </a:br>
            <a:r>
              <a:rPr lang="el-GR" sz="8000"/>
              <a:t> </a:t>
            </a:r>
            <a:br>
              <a:rPr lang="el-GR" sz="8000"/>
            </a:br>
            <a:endParaRPr sz="8000"/>
          </a:p>
        </p:txBody>
      </p:sp>
      <p:sp>
        <p:nvSpPr>
          <p:cNvPr id="94" name="Google Shape;94;p5"/>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254000" lvl="0" marL="635000" rtl="0" algn="l">
              <a:lnSpc>
                <a:spcPct val="100000"/>
              </a:lnSpc>
              <a:spcBef>
                <a:spcPts val="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a:p>
            <a:pPr indent="-635000" lvl="0" marL="635000" rtl="0" algn="l">
              <a:lnSpc>
                <a:spcPct val="100000"/>
              </a:lnSpc>
              <a:spcBef>
                <a:spcPts val="5900"/>
              </a:spcBef>
              <a:spcAft>
                <a:spcPts val="0"/>
              </a:spcAft>
              <a:buClr>
                <a:srgbClr val="002060"/>
              </a:buClr>
              <a:buSzPts val="6000"/>
              <a:buFont typeface="Helvetica Neue"/>
              <a:buChar char="•"/>
            </a:pPr>
            <a:r>
              <a:rPr b="1" lang="el-GR">
                <a:solidFill>
                  <a:srgbClr val="002060"/>
                </a:solidFill>
              </a:rPr>
              <a:t>Πώς οι εκπαιδευτικοί δρουν ως ερευνητές/ερευνήτριες μέσα από την αλληλεπίδρασή τους με την υποστηρίκτρια της επαγγελματικής μάθησης στο πλαίσιο της συμμετοχής τους στο Πρόγραμμα ΥΕΜ; </a:t>
            </a:r>
            <a:endParaRPr/>
          </a:p>
          <a:p>
            <a:pPr indent="-635000" lvl="0" marL="635000" rtl="0" algn="l">
              <a:lnSpc>
                <a:spcPct val="100000"/>
              </a:lnSpc>
              <a:spcBef>
                <a:spcPts val="5900"/>
              </a:spcBef>
              <a:spcAft>
                <a:spcPts val="0"/>
              </a:spcAft>
              <a:buClr>
                <a:srgbClr val="002060"/>
              </a:buClr>
              <a:buSzPts val="6000"/>
              <a:buFont typeface="Helvetica Neue"/>
              <a:buChar char="•"/>
            </a:pPr>
            <a:r>
              <a:rPr b="1" lang="el-GR">
                <a:solidFill>
                  <a:srgbClr val="002060"/>
                </a:solidFill>
              </a:rPr>
              <a:t>Πώς η συμμετοχή τους στο Πρόγραμμα ΥΕΜ επηρέασε τη συμμετοχή τους στο Ευρωπαϊκό Πρόγραμμα Resilience Preschool;  </a:t>
            </a:r>
            <a:endParaRPr/>
          </a:p>
          <a:p>
            <a:pPr indent="0" lvl="0" marL="0" rtl="0" algn="l">
              <a:lnSpc>
                <a:spcPct val="100000"/>
              </a:lnSpc>
              <a:spcBef>
                <a:spcPts val="5900"/>
              </a:spcBef>
              <a:spcAft>
                <a:spcPts val="0"/>
              </a:spcAft>
              <a:buClr>
                <a:srgbClr val="000000"/>
              </a:buClr>
              <a:buSzPts val="6000"/>
              <a:buFont typeface="Helvetica Neue"/>
              <a:buNone/>
            </a:pPr>
            <a:r>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Image" id="99" name="Google Shape;99;p6"/>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00" name="Google Shape;100;p6"/>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517F"/>
              </a:buClr>
              <a:buSzPts val="10200"/>
              <a:buFont typeface="Helvetica Neue"/>
              <a:buNone/>
            </a:pPr>
            <a:r>
              <a:rPr b="1" lang="el-GR" sz="10200">
                <a:solidFill>
                  <a:srgbClr val="00517F"/>
                </a:solidFill>
              </a:rPr>
              <a:t>Ο ρόλος της υποστηρίκτριας </a:t>
            </a:r>
            <a:endParaRPr b="1" sz="10200">
              <a:solidFill>
                <a:srgbClr val="00517F"/>
              </a:solidFill>
            </a:endParaRPr>
          </a:p>
        </p:txBody>
      </p:sp>
      <p:sp>
        <p:nvSpPr>
          <p:cNvPr id="101" name="Google Shape;101;p6"/>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254000" lvl="0" marL="635000" rtl="0" algn="l">
              <a:lnSpc>
                <a:spcPct val="100000"/>
              </a:lnSpc>
              <a:spcBef>
                <a:spcPts val="0"/>
              </a:spcBef>
              <a:spcAft>
                <a:spcPts val="0"/>
              </a:spcAft>
              <a:buClr>
                <a:srgbClr val="000000"/>
              </a:buClr>
              <a:buSzPts val="6000"/>
              <a:buFont typeface="Helvetica Neue"/>
              <a:buNone/>
            </a:pPr>
            <a:r>
              <a:t/>
            </a:r>
            <a:endParaRPr/>
          </a:p>
        </p:txBody>
      </p:sp>
      <p:grpSp>
        <p:nvGrpSpPr>
          <p:cNvPr id="102" name="Google Shape;102;p6"/>
          <p:cNvGrpSpPr/>
          <p:nvPr/>
        </p:nvGrpSpPr>
        <p:grpSpPr>
          <a:xfrm>
            <a:off x="7457893" y="2839800"/>
            <a:ext cx="8989864" cy="8485108"/>
            <a:chOff x="6020667" y="108783"/>
            <a:chExt cx="8989864" cy="8485108"/>
          </a:xfrm>
        </p:grpSpPr>
        <p:sp>
          <p:nvSpPr>
            <p:cNvPr id="103" name="Google Shape;103;p6"/>
            <p:cNvSpPr/>
            <p:nvPr/>
          </p:nvSpPr>
          <p:spPr>
            <a:xfrm>
              <a:off x="7904797" y="108783"/>
              <a:ext cx="5221605" cy="5221605"/>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txBox="1"/>
            <p:nvPr/>
          </p:nvSpPr>
          <p:spPr>
            <a:xfrm>
              <a:off x="8601011" y="1022564"/>
              <a:ext cx="3829177" cy="23497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200"/>
                <a:buFont typeface="Helvetica Neue"/>
                <a:buNone/>
              </a:pPr>
              <a:r>
                <a:rPr b="1" i="0" lang="el-GR" sz="3200" u="none" cap="none" strike="noStrike">
                  <a:solidFill>
                    <a:schemeClr val="dk1"/>
                  </a:solidFill>
                  <a:latin typeface="Helvetica Neue"/>
                  <a:ea typeface="Helvetica Neue"/>
                  <a:cs typeface="Helvetica Neue"/>
                  <a:sym typeface="Helvetica Neue"/>
                </a:rPr>
                <a:t>Διευκολυντής - Catalyst</a:t>
              </a:r>
              <a:endParaRPr b="1" i="0" sz="3200" u="none" cap="none" strike="noStrike">
                <a:solidFill>
                  <a:schemeClr val="dk1"/>
                </a:solidFill>
                <a:latin typeface="Helvetica Neue"/>
                <a:ea typeface="Helvetica Neue"/>
                <a:cs typeface="Helvetica Neue"/>
                <a:sym typeface="Helvetica Neue"/>
              </a:endParaRPr>
            </a:p>
          </p:txBody>
        </p:sp>
        <p:sp>
          <p:nvSpPr>
            <p:cNvPr id="105" name="Google Shape;105;p6"/>
            <p:cNvSpPr/>
            <p:nvPr/>
          </p:nvSpPr>
          <p:spPr>
            <a:xfrm>
              <a:off x="9788926" y="3372286"/>
              <a:ext cx="5221605" cy="5221605"/>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txBox="1"/>
            <p:nvPr/>
          </p:nvSpPr>
          <p:spPr>
            <a:xfrm>
              <a:off x="11385867" y="4721201"/>
              <a:ext cx="3132963" cy="287188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200"/>
                <a:buFont typeface="Helvetica Neue"/>
                <a:buNone/>
              </a:pPr>
              <a:r>
                <a:rPr b="1" i="0" lang="el-GR" sz="3200" u="none" cap="none" strike="noStrike">
                  <a:solidFill>
                    <a:schemeClr val="dk1"/>
                  </a:solidFill>
                  <a:latin typeface="Helvetica Neue"/>
                  <a:ea typeface="Helvetica Neue"/>
                  <a:cs typeface="Helvetica Neue"/>
                  <a:sym typeface="Helvetica Neue"/>
                </a:rPr>
                <a:t>Ενορχηστρωτής- Conductor </a:t>
              </a:r>
              <a:endParaRPr b="1" i="0" sz="3200" u="none" cap="none" strike="noStrike">
                <a:solidFill>
                  <a:schemeClr val="dk1"/>
                </a:solidFill>
                <a:latin typeface="Helvetica Neue"/>
                <a:ea typeface="Helvetica Neue"/>
                <a:cs typeface="Helvetica Neue"/>
                <a:sym typeface="Helvetica Neue"/>
              </a:endParaRPr>
            </a:p>
          </p:txBody>
        </p:sp>
        <p:sp>
          <p:nvSpPr>
            <p:cNvPr id="107" name="Google Shape;107;p6"/>
            <p:cNvSpPr/>
            <p:nvPr/>
          </p:nvSpPr>
          <p:spPr>
            <a:xfrm>
              <a:off x="6020667" y="3372286"/>
              <a:ext cx="5221605" cy="5221605"/>
            </a:xfrm>
            <a:prstGeom prst="ellipse">
              <a:avLst/>
            </a:prstGeom>
            <a:solidFill>
              <a:schemeClr val="accent1">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txBox="1"/>
            <p:nvPr/>
          </p:nvSpPr>
          <p:spPr>
            <a:xfrm>
              <a:off x="6512369" y="4721201"/>
              <a:ext cx="3132963" cy="287188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200"/>
                <a:buFont typeface="Helvetica Neue"/>
                <a:buNone/>
              </a:pPr>
              <a:r>
                <a:rPr b="1" i="0" lang="el-GR" sz="3200" u="none" cap="none" strike="noStrike">
                  <a:solidFill>
                    <a:schemeClr val="dk1"/>
                  </a:solidFill>
                  <a:latin typeface="Helvetica Neue"/>
                  <a:ea typeface="Helvetica Neue"/>
                  <a:cs typeface="Helvetica Neue"/>
                  <a:sym typeface="Helvetica Neue"/>
                </a:rPr>
                <a:t>Καθοδηγητής - Coach</a:t>
              </a:r>
              <a:endParaRPr b="1" i="0" sz="3200" u="none" cap="none" strike="noStrike">
                <a:solidFill>
                  <a:schemeClr val="dk1"/>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Image" id="113" name="Google Shape;113;p7"/>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14" name="Google Shape;114;p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rgbClr val="00517F"/>
              </a:buClr>
              <a:buSzPct val="100000"/>
              <a:buFont typeface="Helvetica Neue"/>
              <a:buNone/>
            </a:pPr>
            <a:r>
              <a:rPr b="1" lang="el-GR">
                <a:solidFill>
                  <a:srgbClr val="00517F"/>
                </a:solidFill>
              </a:rPr>
              <a:t>Ο ρόλος των εκπαιδευτικών ως ερευνητές/ερευνήτριες</a:t>
            </a:r>
            <a:endParaRPr>
              <a:solidFill>
                <a:srgbClr val="00517F"/>
              </a:solidFill>
            </a:endParaRPr>
          </a:p>
        </p:txBody>
      </p:sp>
      <p:pic>
        <p:nvPicPr>
          <p:cNvPr id="115" name="Google Shape;115;p7"/>
          <p:cNvPicPr preferRelativeResize="0"/>
          <p:nvPr/>
        </p:nvPicPr>
        <p:blipFill rotWithShape="1">
          <a:blip r:embed="rId4">
            <a:alphaModFix/>
          </a:blip>
          <a:srcRect b="0" l="0" r="0" t="0"/>
          <a:stretch/>
        </p:blipFill>
        <p:spPr>
          <a:xfrm>
            <a:off x="1468582" y="3158836"/>
            <a:ext cx="18563929" cy="6620830"/>
          </a:xfrm>
          <a:prstGeom prst="rect">
            <a:avLst/>
          </a:prstGeom>
          <a:noFill/>
          <a:ln>
            <a:noFill/>
          </a:ln>
        </p:spPr>
      </p:pic>
      <p:sp>
        <p:nvSpPr>
          <p:cNvPr id="116" name="Google Shape;116;p7"/>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6000"/>
              <a:buFont typeface="Helvetica Neue"/>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Image" id="121" name="Google Shape;121;p8"/>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22" name="Google Shape;122;p8"/>
          <p:cNvSpPr txBox="1"/>
          <p:nvPr>
            <p:ph type="title"/>
          </p:nvPr>
        </p:nvSpPr>
        <p:spPr>
          <a:xfrm>
            <a:off x="415636" y="1463963"/>
            <a:ext cx="23608146" cy="2286000"/>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rgbClr val="00517F"/>
              </a:buClr>
              <a:buSzPct val="100000"/>
              <a:buFont typeface="Helvetica Neue"/>
              <a:buNone/>
            </a:pPr>
            <a:br>
              <a:rPr b="1" lang="el-GR">
                <a:solidFill>
                  <a:srgbClr val="00517F"/>
                </a:solidFill>
              </a:rPr>
            </a:br>
            <a:r>
              <a:rPr b="1" lang="el-GR">
                <a:solidFill>
                  <a:srgbClr val="00517F"/>
                </a:solidFill>
              </a:rPr>
              <a:t>Μεθοδολογικοί συγκερασμοί</a:t>
            </a:r>
            <a:endParaRPr b="1">
              <a:solidFill>
                <a:srgbClr val="00517F"/>
              </a:solidFill>
            </a:endParaRPr>
          </a:p>
        </p:txBody>
      </p:sp>
      <p:sp>
        <p:nvSpPr>
          <p:cNvPr id="123" name="Google Shape;123;p8"/>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p>
            <a:pPr indent="-254000" lvl="0" marL="635000" rtl="0" algn="l">
              <a:lnSpc>
                <a:spcPct val="100000"/>
              </a:lnSpc>
              <a:spcBef>
                <a:spcPts val="0"/>
              </a:spcBef>
              <a:spcAft>
                <a:spcPts val="0"/>
              </a:spcAft>
              <a:buClr>
                <a:srgbClr val="000000"/>
              </a:buClr>
              <a:buSzPts val="6000"/>
              <a:buFont typeface="Helvetica Neue"/>
              <a:buNone/>
            </a:pPr>
            <a:r>
              <a:t/>
            </a:r>
            <a:endParaRPr/>
          </a:p>
          <a:p>
            <a:pPr indent="-635000" lvl="0" marL="635000" rtl="0" algn="l">
              <a:lnSpc>
                <a:spcPct val="100000"/>
              </a:lnSpc>
              <a:spcBef>
                <a:spcPts val="5900"/>
              </a:spcBef>
              <a:spcAft>
                <a:spcPts val="0"/>
              </a:spcAft>
              <a:buClr>
                <a:srgbClr val="00517F"/>
              </a:buClr>
              <a:buSzPts val="6000"/>
              <a:buFont typeface="Helvetica Neue"/>
              <a:buChar char="•"/>
            </a:pPr>
            <a:r>
              <a:rPr b="1" lang="el-GR">
                <a:solidFill>
                  <a:srgbClr val="00517F"/>
                </a:solidFill>
              </a:rPr>
              <a:t>Έρευνα δράσης </a:t>
            </a:r>
            <a:endParaRPr/>
          </a:p>
          <a:p>
            <a:pPr indent="-635000" lvl="0" marL="635000" rtl="0" algn="l">
              <a:lnSpc>
                <a:spcPct val="100000"/>
              </a:lnSpc>
              <a:spcBef>
                <a:spcPts val="5900"/>
              </a:spcBef>
              <a:spcAft>
                <a:spcPts val="0"/>
              </a:spcAft>
              <a:buClr>
                <a:srgbClr val="00517F"/>
              </a:buClr>
              <a:buSzPts val="6000"/>
              <a:buFont typeface="Helvetica Neue"/>
              <a:buChar char="•"/>
            </a:pPr>
            <a:r>
              <a:rPr b="1" lang="el-GR">
                <a:solidFill>
                  <a:srgbClr val="00517F"/>
                </a:solidFill>
              </a:rPr>
              <a:t>Appreciative Inquiry (Διερώτηση Εκτίμησης)</a:t>
            </a:r>
            <a:endParaRPr/>
          </a:p>
          <a:p>
            <a:pPr indent="-635000" lvl="0" marL="635000" rtl="0" algn="l">
              <a:lnSpc>
                <a:spcPct val="100000"/>
              </a:lnSpc>
              <a:spcBef>
                <a:spcPts val="5900"/>
              </a:spcBef>
              <a:spcAft>
                <a:spcPts val="0"/>
              </a:spcAft>
              <a:buClr>
                <a:srgbClr val="00517F"/>
              </a:buClr>
              <a:buSzPts val="6000"/>
              <a:buFont typeface="Helvetica Neue"/>
              <a:buChar char="•"/>
            </a:pPr>
            <a:r>
              <a:rPr b="1" lang="el-GR">
                <a:solidFill>
                  <a:srgbClr val="00517F"/>
                </a:solidFill>
              </a:rPr>
              <a:t>Quality Teaching Rounds  </a:t>
            </a:r>
            <a:endParaRPr/>
          </a:p>
          <a:p>
            <a:pPr indent="-254000" lvl="0" marL="63500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Image" id="128" name="Google Shape;128;p9"/>
          <p:cNvPicPr preferRelativeResize="0"/>
          <p:nvPr/>
        </p:nvPicPr>
        <p:blipFill rotWithShape="1">
          <a:blip r:embed="rId3">
            <a:alphaModFix/>
          </a:blip>
          <a:srcRect b="0" l="0" r="0" t="0"/>
          <a:stretch/>
        </p:blipFill>
        <p:spPr>
          <a:xfrm>
            <a:off x="1076727" y="2168703"/>
            <a:ext cx="24031339" cy="19944994"/>
          </a:xfrm>
          <a:prstGeom prst="rect">
            <a:avLst/>
          </a:prstGeom>
          <a:noFill/>
          <a:ln>
            <a:noFill/>
          </a:ln>
        </p:spPr>
      </p:pic>
      <p:sp>
        <p:nvSpPr>
          <p:cNvPr id="129" name="Google Shape;129;p9"/>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517F"/>
              </a:buClr>
              <a:buSzPts val="11200"/>
              <a:buFont typeface="Helvetica Neue"/>
              <a:buNone/>
            </a:pPr>
            <a:r>
              <a:rPr b="1" lang="el-GR">
                <a:solidFill>
                  <a:srgbClr val="00517F"/>
                </a:solidFill>
              </a:rPr>
              <a:t>The Action Research Cycle </a:t>
            </a:r>
            <a:endParaRPr>
              <a:solidFill>
                <a:srgbClr val="00517F"/>
              </a:solidFill>
            </a:endParaRPr>
          </a:p>
        </p:txBody>
      </p:sp>
      <p:sp>
        <p:nvSpPr>
          <p:cNvPr id="130" name="Google Shape;130;p9"/>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fontScale="40000" lnSpcReduction="20000"/>
          </a:bodyPr>
          <a:lstStyle/>
          <a:p>
            <a:pPr indent="-482600" lvl="0" marL="635000" rtl="0" algn="l">
              <a:lnSpc>
                <a:spcPct val="100000"/>
              </a:lnSpc>
              <a:spcBef>
                <a:spcPts val="0"/>
              </a:spcBef>
              <a:spcAft>
                <a:spcPts val="0"/>
              </a:spcAft>
              <a:buClr>
                <a:srgbClr val="000000"/>
              </a:buClr>
              <a:buSzPct val="125000"/>
              <a:buFont typeface="Helvetica Neue"/>
              <a:buNone/>
            </a:pPr>
            <a:r>
              <a:t/>
            </a:r>
            <a:endParaRPr/>
          </a:p>
          <a:p>
            <a:pPr indent="-482600" lvl="0" marL="635000" rtl="0" algn="l">
              <a:lnSpc>
                <a:spcPct val="100000"/>
              </a:lnSpc>
              <a:spcBef>
                <a:spcPts val="5900"/>
              </a:spcBef>
              <a:spcAft>
                <a:spcPts val="0"/>
              </a:spcAft>
              <a:buClr>
                <a:srgbClr val="000000"/>
              </a:buClr>
              <a:buSzPct val="125000"/>
              <a:buFont typeface="Helvetica Neue"/>
              <a:buNone/>
            </a:pPr>
            <a:r>
              <a:t/>
            </a:r>
            <a:endParaRPr/>
          </a:p>
          <a:p>
            <a:pPr indent="-482600" lvl="0" marL="635000" rtl="0" algn="l">
              <a:lnSpc>
                <a:spcPct val="100000"/>
              </a:lnSpc>
              <a:spcBef>
                <a:spcPts val="5900"/>
              </a:spcBef>
              <a:spcAft>
                <a:spcPts val="0"/>
              </a:spcAft>
              <a:buClr>
                <a:srgbClr val="000000"/>
              </a:buClr>
              <a:buSzPct val="125000"/>
              <a:buFont typeface="Helvetica Neue"/>
              <a:buNone/>
            </a:pPr>
            <a:r>
              <a:t/>
            </a:r>
            <a:endParaRPr/>
          </a:p>
          <a:p>
            <a:pPr indent="-482600" lvl="0" marL="635000" rtl="0" algn="l">
              <a:lnSpc>
                <a:spcPct val="100000"/>
              </a:lnSpc>
              <a:spcBef>
                <a:spcPts val="5900"/>
              </a:spcBef>
              <a:spcAft>
                <a:spcPts val="0"/>
              </a:spcAft>
              <a:buClr>
                <a:srgbClr val="000000"/>
              </a:buClr>
              <a:buSzPct val="125000"/>
              <a:buFont typeface="Helvetica Neue"/>
              <a:buNone/>
            </a:pPr>
            <a:r>
              <a:t/>
            </a:r>
            <a:endParaRPr/>
          </a:p>
          <a:p>
            <a:pPr indent="-520700" lvl="0" marL="635000" rtl="0" algn="l">
              <a:lnSpc>
                <a:spcPct val="100000"/>
              </a:lnSpc>
              <a:spcBef>
                <a:spcPts val="5900"/>
              </a:spcBef>
              <a:spcAft>
                <a:spcPts val="0"/>
              </a:spcAft>
              <a:buClr>
                <a:srgbClr val="000000"/>
              </a:buClr>
              <a:buSzPct val="125000"/>
              <a:buFont typeface="Helvetica Neue"/>
              <a:buNone/>
            </a:pPr>
            <a:r>
              <a:t/>
            </a:r>
            <a:endParaRPr sz="3600"/>
          </a:p>
          <a:p>
            <a:pPr indent="-520700" lvl="0" marL="635000" rtl="0" algn="l">
              <a:lnSpc>
                <a:spcPct val="100000"/>
              </a:lnSpc>
              <a:spcBef>
                <a:spcPts val="5900"/>
              </a:spcBef>
              <a:spcAft>
                <a:spcPts val="0"/>
              </a:spcAft>
              <a:buClr>
                <a:srgbClr val="000000"/>
              </a:buClr>
              <a:buSzPct val="125000"/>
              <a:buFont typeface="Helvetica Neue"/>
              <a:buNone/>
            </a:pPr>
            <a:r>
              <a:t/>
            </a:r>
            <a:endParaRPr sz="3600"/>
          </a:p>
          <a:p>
            <a:pPr indent="-520700" lvl="0" marL="635000" rtl="0" algn="l">
              <a:lnSpc>
                <a:spcPct val="100000"/>
              </a:lnSpc>
              <a:spcBef>
                <a:spcPts val="5900"/>
              </a:spcBef>
              <a:spcAft>
                <a:spcPts val="0"/>
              </a:spcAft>
              <a:buClr>
                <a:srgbClr val="000000"/>
              </a:buClr>
              <a:buSzPct val="125000"/>
              <a:buFont typeface="Helvetica Neue"/>
              <a:buNone/>
            </a:pPr>
            <a:r>
              <a:t/>
            </a:r>
            <a:endParaRPr sz="3600">
              <a:latin typeface="Times New Roman"/>
              <a:ea typeface="Times New Roman"/>
              <a:cs typeface="Times New Roman"/>
              <a:sym typeface="Times New Roman"/>
            </a:endParaRPr>
          </a:p>
          <a:p>
            <a:pPr indent="-520700" lvl="0" marL="635000" rtl="0" algn="l">
              <a:lnSpc>
                <a:spcPct val="100000"/>
              </a:lnSpc>
              <a:spcBef>
                <a:spcPts val="5900"/>
              </a:spcBef>
              <a:spcAft>
                <a:spcPts val="0"/>
              </a:spcAft>
              <a:buClr>
                <a:srgbClr val="000000"/>
              </a:buClr>
              <a:buSzPct val="125000"/>
              <a:buFont typeface="Helvetica Neue"/>
              <a:buNone/>
            </a:pPr>
            <a:r>
              <a:t/>
            </a:r>
            <a:endParaRPr sz="3600">
              <a:latin typeface="Times New Roman"/>
              <a:ea typeface="Times New Roman"/>
              <a:cs typeface="Times New Roman"/>
              <a:sym typeface="Times New Roman"/>
            </a:endParaRPr>
          </a:p>
          <a:p>
            <a:pPr indent="-473075" lvl="0" marL="635000" rtl="0" algn="l">
              <a:lnSpc>
                <a:spcPct val="100000"/>
              </a:lnSpc>
              <a:spcBef>
                <a:spcPts val="5900"/>
              </a:spcBef>
              <a:spcAft>
                <a:spcPts val="0"/>
              </a:spcAft>
              <a:buClr>
                <a:srgbClr val="000000"/>
              </a:buClr>
              <a:buSzPct val="125000"/>
              <a:buFont typeface="Helvetica Neue"/>
              <a:buNone/>
            </a:pPr>
            <a:r>
              <a:t/>
            </a:r>
            <a:endParaRPr sz="5100">
              <a:latin typeface="Times New Roman"/>
              <a:ea typeface="Times New Roman"/>
              <a:cs typeface="Times New Roman"/>
              <a:sym typeface="Times New Roman"/>
            </a:endParaRPr>
          </a:p>
          <a:p>
            <a:pPr indent="-635000" lvl="0" marL="635000" rtl="0" algn="l">
              <a:lnSpc>
                <a:spcPct val="100000"/>
              </a:lnSpc>
              <a:spcBef>
                <a:spcPts val="5900"/>
              </a:spcBef>
              <a:spcAft>
                <a:spcPts val="0"/>
              </a:spcAft>
              <a:buClr>
                <a:srgbClr val="000000"/>
              </a:buClr>
              <a:buSzPct val="125000"/>
              <a:buFont typeface="Times New Roman"/>
              <a:buChar char="•"/>
            </a:pPr>
            <a:r>
              <a:rPr lang="el-GR" sz="5100">
                <a:latin typeface="Times New Roman"/>
                <a:ea typeface="Times New Roman"/>
                <a:cs typeface="Times New Roman"/>
                <a:sym typeface="Times New Roman"/>
              </a:rPr>
              <a:t>Kemmis, S. and McTaggart, R. </a:t>
            </a:r>
            <a:r>
              <a:rPr i="1" lang="el-GR" sz="5100">
                <a:latin typeface="Times New Roman"/>
                <a:ea typeface="Times New Roman"/>
                <a:cs typeface="Times New Roman"/>
                <a:sym typeface="Times New Roman"/>
              </a:rPr>
              <a:t>The Action Research Reader</a:t>
            </a:r>
            <a:r>
              <a:rPr lang="el-GR" sz="5100">
                <a:latin typeface="Times New Roman"/>
                <a:ea typeface="Times New Roman"/>
                <a:cs typeface="Times New Roman"/>
                <a:sym typeface="Times New Roman"/>
              </a:rPr>
              <a:t>. Third edition. Deakin University Press, Victoria, 1988.</a:t>
            </a:r>
            <a:endParaRPr sz="5100"/>
          </a:p>
          <a:p>
            <a:pPr indent="-520700" lvl="0" marL="635000" rtl="0" algn="l">
              <a:lnSpc>
                <a:spcPct val="100000"/>
              </a:lnSpc>
              <a:spcBef>
                <a:spcPts val="5900"/>
              </a:spcBef>
              <a:spcAft>
                <a:spcPts val="0"/>
              </a:spcAft>
              <a:buClr>
                <a:srgbClr val="000000"/>
              </a:buClr>
              <a:buSzPct val="125000"/>
              <a:buFont typeface="Helvetica Neue"/>
              <a:buNone/>
            </a:pPr>
            <a:r>
              <a:t/>
            </a:r>
            <a:endParaRPr sz="3600"/>
          </a:p>
          <a:p>
            <a:pPr indent="-520700" lvl="0" marL="635000" rtl="0" algn="l">
              <a:lnSpc>
                <a:spcPct val="100000"/>
              </a:lnSpc>
              <a:spcBef>
                <a:spcPts val="5900"/>
              </a:spcBef>
              <a:spcAft>
                <a:spcPts val="0"/>
              </a:spcAft>
              <a:buClr>
                <a:srgbClr val="000000"/>
              </a:buClr>
              <a:buSzPct val="125000"/>
              <a:buFont typeface="Helvetica Neue"/>
              <a:buNone/>
            </a:pPr>
            <a:r>
              <a:t/>
            </a:r>
            <a:endParaRPr sz="3600"/>
          </a:p>
          <a:p>
            <a:pPr indent="-482600" lvl="0" marL="635000" rtl="0" algn="l">
              <a:lnSpc>
                <a:spcPct val="100000"/>
              </a:lnSpc>
              <a:spcBef>
                <a:spcPts val="5900"/>
              </a:spcBef>
              <a:spcAft>
                <a:spcPts val="0"/>
              </a:spcAft>
              <a:buClr>
                <a:srgbClr val="000000"/>
              </a:buClr>
              <a:buSzPct val="125000"/>
              <a:buFont typeface="Helvetica Neue"/>
              <a:buNone/>
            </a:pPr>
            <a:r>
              <a:t/>
            </a:r>
            <a:endParaRPr/>
          </a:p>
        </p:txBody>
      </p:sp>
      <p:pic>
        <p:nvPicPr>
          <p:cNvPr descr="Kemmis and McTaggart model (1988:11-14, cited in Burns 2010)" id="131" name="Google Shape;131;p9"/>
          <p:cNvPicPr preferRelativeResize="0"/>
          <p:nvPr/>
        </p:nvPicPr>
        <p:blipFill rotWithShape="1">
          <a:blip r:embed="rId4">
            <a:alphaModFix/>
          </a:blip>
          <a:srcRect b="0" l="0" r="0" t="0"/>
          <a:stretch/>
        </p:blipFill>
        <p:spPr>
          <a:xfrm>
            <a:off x="8201892" y="2343283"/>
            <a:ext cx="7924800" cy="792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Eracleous</dc:creator>
</cp:coreProperties>
</file>